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8288000" cy="10287000"/>
  <p:notesSz cx="6858000" cy="9144000"/>
  <p:embeddedFontLst>
    <p:embeddedFont>
      <p:font typeface="Open Sans Extra Bold" charset="1" panose="020B0906030804020204"/>
      <p:regular r:id="rId52"/>
    </p:embeddedFont>
    <p:embeddedFont>
      <p:font typeface="Now Bold" charset="1" panose="00000800000000000000"/>
      <p:regular r:id="rId53"/>
    </p:embeddedFont>
    <p:embeddedFont>
      <p:font typeface="DM Sans Bold" charset="1" panose="00000000000000000000"/>
      <p:regular r:id="rId54"/>
    </p:embeddedFont>
    <p:embeddedFont>
      <p:font typeface="Poppins Bold" charset="1" panose="00000800000000000000"/>
      <p:regular r:id="rId55"/>
    </p:embeddedFont>
    <p:embeddedFont>
      <p:font typeface="Poppins" charset="1" panose="00000500000000000000"/>
      <p:regular r:id="rId56"/>
    </p:embeddedFont>
    <p:embeddedFont>
      <p:font typeface="Tajawal Ultra-Bold" charset="1" panose="00000800000000000000"/>
      <p:regular r:id="rId57"/>
    </p:embeddedFont>
    <p:embeddedFont>
      <p:font typeface="Tajawal Bold" charset="1" panose="00000800000000000000"/>
      <p:regular r:id="rId58"/>
    </p:embeddedFont>
    <p:embeddedFont>
      <p:font typeface="Montserrat" charset="1" panose="00000500000000000000"/>
      <p:regular r:id="rId59"/>
    </p:embeddedFont>
    <p:embeddedFont>
      <p:font typeface="Lato Bold" charset="1" panose="020F0502020204030203"/>
      <p:regular r:id="rId60"/>
    </p:embeddedFont>
    <p:embeddedFont>
      <p:font typeface="Droid Arabic Naskh Bold" charset="1" panose="020B0806030804020204"/>
      <p:regular r:id="rId61"/>
    </p:embeddedFont>
    <p:embeddedFont>
      <p:font typeface="XM Vahid Bold" charset="1" panose="02000803090000020004"/>
      <p:regular r:id="rId62"/>
    </p:embeddedFont>
    <p:embeddedFont>
      <p:font typeface="Canva Sans Bold" charset="1" panose="020B0803030501040103"/>
      <p:regular r:id="rId63"/>
    </p:embeddedFont>
    <p:embeddedFont>
      <p:font typeface="Montserrat Light Bold" charset="1" panose="00000800000000000000"/>
      <p:regular r:id="rId64"/>
    </p:embeddedFont>
    <p:embeddedFont>
      <p:font typeface="Montserrat Classic" charset="1" panose="00000500000000000000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3.pn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6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Relationship Id="rId3" Target="../media/image79.png" Type="http://schemas.openxmlformats.org/officeDocument/2006/relationships/image"/><Relationship Id="rId4" Target="../media/image80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Relationship Id="rId3" Target="../media/image87.png" Type="http://schemas.openxmlformats.org/officeDocument/2006/relationships/image"/><Relationship Id="rId4" Target="../media/image88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svg" Type="http://schemas.openxmlformats.org/officeDocument/2006/relationships/image"/><Relationship Id="rId11" Target="../media/image99.png" Type="http://schemas.openxmlformats.org/officeDocument/2006/relationships/image"/><Relationship Id="rId12" Target="../media/image100.svg" Type="http://schemas.openxmlformats.org/officeDocument/2006/relationships/image"/><Relationship Id="rId2" Target="../media/image90.png" Type="http://schemas.openxmlformats.org/officeDocument/2006/relationships/image"/><Relationship Id="rId3" Target="../media/image91.png" Type="http://schemas.openxmlformats.org/officeDocument/2006/relationships/image"/><Relationship Id="rId4" Target="../media/image92.svg" Type="http://schemas.openxmlformats.org/officeDocument/2006/relationships/image"/><Relationship Id="rId5" Target="../media/image93.png" Type="http://schemas.openxmlformats.org/officeDocument/2006/relationships/image"/><Relationship Id="rId6" Target="../media/image94.svg" Type="http://schemas.openxmlformats.org/officeDocument/2006/relationships/image"/><Relationship Id="rId7" Target="../media/image95.png" Type="http://schemas.openxmlformats.org/officeDocument/2006/relationships/image"/><Relationship Id="rId8" Target="../media/image96.svg" Type="http://schemas.openxmlformats.org/officeDocument/2006/relationships/image"/><Relationship Id="rId9" Target="../media/image97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Relationship Id="rId3" Target="../media/image102.svg" Type="http://schemas.openxmlformats.org/officeDocument/2006/relationships/image"/><Relationship Id="rId4" Target="../media/image103.png" Type="http://schemas.openxmlformats.org/officeDocument/2006/relationships/image"/><Relationship Id="rId5" Target="../media/image10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3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61387" y="-1867766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0"/>
            </a:solidFill>
            <a:ln w="95250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757394" y="-366920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468874" y="3215568"/>
            <a:ext cx="9647132" cy="5533478"/>
            <a:chOff x="0" y="0"/>
            <a:chExt cx="7981950" cy="45783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5808" t="0" r="-5808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1767926" y="-3475779"/>
            <a:ext cx="6217719" cy="621771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386206" y="428611"/>
            <a:ext cx="2741625" cy="1439154"/>
          </a:xfrm>
          <a:custGeom>
            <a:avLst/>
            <a:gdLst/>
            <a:ahLst/>
            <a:cxnLst/>
            <a:rect r="r" b="b" t="t" l="l"/>
            <a:pathLst>
              <a:path h="1439154" w="2741625">
                <a:moveTo>
                  <a:pt x="0" y="0"/>
                </a:moveTo>
                <a:lnTo>
                  <a:pt x="2741625" y="0"/>
                </a:lnTo>
                <a:lnTo>
                  <a:pt x="2741625" y="1439155"/>
                </a:lnTo>
                <a:lnTo>
                  <a:pt x="0" y="1439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063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05308" y="4026090"/>
            <a:ext cx="5688971" cy="2718917"/>
          </a:xfrm>
          <a:custGeom>
            <a:avLst/>
            <a:gdLst/>
            <a:ahLst/>
            <a:cxnLst/>
            <a:rect r="r" b="b" t="t" l="l"/>
            <a:pathLst>
              <a:path h="2718917" w="5688971">
                <a:moveTo>
                  <a:pt x="0" y="0"/>
                </a:moveTo>
                <a:lnTo>
                  <a:pt x="5688971" y="0"/>
                </a:lnTo>
                <a:lnTo>
                  <a:pt x="5688971" y="2718917"/>
                </a:lnTo>
                <a:lnTo>
                  <a:pt x="0" y="2718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90" t="0" r="-2978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462500" y="8105572"/>
            <a:ext cx="1286950" cy="128695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7109187"/>
            <a:ext cx="1028700" cy="3177813"/>
            <a:chOff x="0" y="0"/>
            <a:chExt cx="812800" cy="2510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510865"/>
            </a:xfrm>
            <a:custGeom>
              <a:avLst/>
              <a:gdLst/>
              <a:ahLst/>
              <a:cxnLst/>
              <a:rect r="r" b="b" t="t" l="l"/>
              <a:pathLst>
                <a:path h="251086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19336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22200"/>
            <a:ext cx="17259300" cy="564800"/>
            <a:chOff x="0" y="0"/>
            <a:chExt cx="13636978" cy="4462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36978" cy="446262"/>
            </a:xfrm>
            <a:custGeom>
              <a:avLst/>
              <a:gdLst/>
              <a:ahLst/>
              <a:cxnLst/>
              <a:rect r="r" b="b" t="t" l="l"/>
              <a:pathLst>
                <a:path h="446262" w="13636978">
                  <a:moveTo>
                    <a:pt x="0" y="0"/>
                  </a:moveTo>
                  <a:lnTo>
                    <a:pt x="13636978" y="0"/>
                  </a:lnTo>
                  <a:lnTo>
                    <a:pt x="13636978" y="446262"/>
                  </a:lnTo>
                  <a:lnTo>
                    <a:pt x="0" y="44626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636978" cy="48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0"/>
            <a:ext cx="1028700" cy="10287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9336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609914" y="0"/>
            <a:ext cx="1694792" cy="10287000"/>
            <a:chOff x="0" y="0"/>
            <a:chExt cx="446365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63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365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19336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912312" y="-228983"/>
            <a:ext cx="5112025" cy="1391416"/>
            <a:chOff x="0" y="0"/>
            <a:chExt cx="1346377" cy="3664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46377" cy="366463"/>
            </a:xfrm>
            <a:custGeom>
              <a:avLst/>
              <a:gdLst/>
              <a:ahLst/>
              <a:cxnLst/>
              <a:rect r="r" b="b" t="t" l="l"/>
              <a:pathLst>
                <a:path h="366463" w="1346377">
                  <a:moveTo>
                    <a:pt x="77237" y="0"/>
                  </a:moveTo>
                  <a:lnTo>
                    <a:pt x="1269140" y="0"/>
                  </a:lnTo>
                  <a:cubicBezTo>
                    <a:pt x="1311797" y="0"/>
                    <a:pt x="1346377" y="34580"/>
                    <a:pt x="1346377" y="77237"/>
                  </a:cubicBezTo>
                  <a:lnTo>
                    <a:pt x="1346377" y="289226"/>
                  </a:lnTo>
                  <a:cubicBezTo>
                    <a:pt x="1346377" y="309711"/>
                    <a:pt x="1338240" y="329356"/>
                    <a:pt x="1323755" y="343841"/>
                  </a:cubicBezTo>
                  <a:cubicBezTo>
                    <a:pt x="1309270" y="358326"/>
                    <a:pt x="1289624" y="366463"/>
                    <a:pt x="1269140" y="366463"/>
                  </a:cubicBezTo>
                  <a:lnTo>
                    <a:pt x="77237" y="366463"/>
                  </a:lnTo>
                  <a:cubicBezTo>
                    <a:pt x="56753" y="366463"/>
                    <a:pt x="37107" y="358326"/>
                    <a:pt x="22622" y="343841"/>
                  </a:cubicBezTo>
                  <a:cubicBezTo>
                    <a:pt x="8137" y="329356"/>
                    <a:pt x="0" y="309711"/>
                    <a:pt x="0" y="289226"/>
                  </a:cubicBezTo>
                  <a:lnTo>
                    <a:pt x="0" y="77237"/>
                  </a:lnTo>
                  <a:cubicBezTo>
                    <a:pt x="0" y="56753"/>
                    <a:pt x="8137" y="37107"/>
                    <a:pt x="22622" y="22622"/>
                  </a:cubicBezTo>
                  <a:cubicBezTo>
                    <a:pt x="37107" y="8137"/>
                    <a:pt x="56753" y="0"/>
                    <a:pt x="77237" y="0"/>
                  </a:cubicBezTo>
                  <a:close/>
                </a:path>
              </a:pathLst>
            </a:custGeom>
            <a:solidFill>
              <a:srgbClr val="19336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346377" cy="43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79"/>
                </a:lnSpc>
              </a:pPr>
              <a:r>
                <a:rPr lang="en-US" b="true" sz="36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DWH Diagram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021269" y="250241"/>
            <a:ext cx="1977164" cy="197716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654936" y="1238823"/>
            <a:ext cx="9949429" cy="8693500"/>
          </a:xfrm>
          <a:custGeom>
            <a:avLst/>
            <a:gdLst/>
            <a:ahLst/>
            <a:cxnLst/>
            <a:rect r="r" b="b" t="t" l="l"/>
            <a:pathLst>
              <a:path h="8693500" w="9949429">
                <a:moveTo>
                  <a:pt x="0" y="0"/>
                </a:moveTo>
                <a:lnTo>
                  <a:pt x="9949428" y="0"/>
                </a:lnTo>
                <a:lnTo>
                  <a:pt x="9949428" y="8693500"/>
                </a:lnTo>
                <a:lnTo>
                  <a:pt x="0" y="869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55" r="0" b="-25734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0581809" y="9014056"/>
            <a:ext cx="2545888" cy="254588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7109187"/>
            <a:ext cx="1028700" cy="3177813"/>
            <a:chOff x="0" y="0"/>
            <a:chExt cx="812800" cy="2510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510865"/>
            </a:xfrm>
            <a:custGeom>
              <a:avLst/>
              <a:gdLst/>
              <a:ahLst/>
              <a:cxnLst/>
              <a:rect r="r" b="b" t="t" l="l"/>
              <a:pathLst>
                <a:path h="251086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429750"/>
            <a:ext cx="17259300" cy="857250"/>
            <a:chOff x="0" y="0"/>
            <a:chExt cx="13636978" cy="677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36978" cy="677333"/>
            </a:xfrm>
            <a:custGeom>
              <a:avLst/>
              <a:gdLst/>
              <a:ahLst/>
              <a:cxnLst/>
              <a:rect r="r" b="b" t="t" l="l"/>
              <a:pathLst>
                <a:path h="677333" w="13636978">
                  <a:moveTo>
                    <a:pt x="0" y="0"/>
                  </a:moveTo>
                  <a:lnTo>
                    <a:pt x="13636978" y="0"/>
                  </a:lnTo>
                  <a:lnTo>
                    <a:pt x="13636978" y="677333"/>
                  </a:lnTo>
                  <a:lnTo>
                    <a:pt x="0" y="677333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636978" cy="715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0"/>
            <a:ext cx="1028700" cy="10287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609914" y="0"/>
            <a:ext cx="1694792" cy="10287000"/>
            <a:chOff x="0" y="0"/>
            <a:chExt cx="446365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63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365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135047" y="-238508"/>
            <a:ext cx="5639034" cy="1391416"/>
            <a:chOff x="0" y="0"/>
            <a:chExt cx="1485178" cy="3664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85178" cy="366463"/>
            </a:xfrm>
            <a:custGeom>
              <a:avLst/>
              <a:gdLst/>
              <a:ahLst/>
              <a:cxnLst/>
              <a:rect r="r" b="b" t="t" l="l"/>
              <a:pathLst>
                <a:path h="366463" w="1485178">
                  <a:moveTo>
                    <a:pt x="70019" y="0"/>
                  </a:moveTo>
                  <a:lnTo>
                    <a:pt x="1415159" y="0"/>
                  </a:lnTo>
                  <a:cubicBezTo>
                    <a:pt x="1453829" y="0"/>
                    <a:pt x="1485178" y="31348"/>
                    <a:pt x="1485178" y="70019"/>
                  </a:cubicBezTo>
                  <a:lnTo>
                    <a:pt x="1485178" y="296445"/>
                  </a:lnTo>
                  <a:cubicBezTo>
                    <a:pt x="1485178" y="315015"/>
                    <a:pt x="1477801" y="332824"/>
                    <a:pt x="1464670" y="345955"/>
                  </a:cubicBezTo>
                  <a:cubicBezTo>
                    <a:pt x="1451539" y="359087"/>
                    <a:pt x="1433729" y="366463"/>
                    <a:pt x="1415159" y="366463"/>
                  </a:cubicBezTo>
                  <a:lnTo>
                    <a:pt x="70019" y="366463"/>
                  </a:lnTo>
                  <a:cubicBezTo>
                    <a:pt x="31348" y="366463"/>
                    <a:pt x="0" y="335115"/>
                    <a:pt x="0" y="296445"/>
                  </a:cubicBezTo>
                  <a:lnTo>
                    <a:pt x="0" y="70019"/>
                  </a:lnTo>
                  <a:cubicBezTo>
                    <a:pt x="0" y="31348"/>
                    <a:pt x="31348" y="0"/>
                    <a:pt x="70019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485178" cy="423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b="true" sz="2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Creating DWH using SQL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94532" y="1458089"/>
            <a:ext cx="6081328" cy="8711928"/>
          </a:xfrm>
          <a:custGeom>
            <a:avLst/>
            <a:gdLst/>
            <a:ahLst/>
            <a:cxnLst/>
            <a:rect r="r" b="b" t="t" l="l"/>
            <a:pathLst>
              <a:path h="8711928" w="6081328">
                <a:moveTo>
                  <a:pt x="0" y="0"/>
                </a:moveTo>
                <a:lnTo>
                  <a:pt x="6081328" y="0"/>
                </a:lnTo>
                <a:lnTo>
                  <a:pt x="6081328" y="8711927"/>
                </a:lnTo>
                <a:lnTo>
                  <a:pt x="0" y="8711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375860" y="1458089"/>
            <a:ext cx="9912015" cy="8357517"/>
          </a:xfrm>
          <a:custGeom>
            <a:avLst/>
            <a:gdLst/>
            <a:ahLst/>
            <a:cxnLst/>
            <a:rect r="r" b="b" t="t" l="l"/>
            <a:pathLst>
              <a:path h="8357517" w="9912015">
                <a:moveTo>
                  <a:pt x="0" y="0"/>
                </a:moveTo>
                <a:lnTo>
                  <a:pt x="9912015" y="0"/>
                </a:lnTo>
                <a:lnTo>
                  <a:pt x="9912015" y="8357517"/>
                </a:lnTo>
                <a:lnTo>
                  <a:pt x="0" y="8357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6021269" y="250241"/>
            <a:ext cx="1977164" cy="197716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166206" y="9815606"/>
            <a:ext cx="2545888" cy="254588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75858" y="-315404"/>
            <a:ext cx="2806237" cy="10917809"/>
            <a:chOff x="0" y="0"/>
            <a:chExt cx="739091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9091" cy="2875472"/>
            </a:xfrm>
            <a:custGeom>
              <a:avLst/>
              <a:gdLst/>
              <a:ahLst/>
              <a:cxnLst/>
              <a:rect r="r" b="b" t="t" l="l"/>
              <a:pathLst>
                <a:path h="2875472" w="739091">
                  <a:moveTo>
                    <a:pt x="0" y="0"/>
                  </a:moveTo>
                  <a:lnTo>
                    <a:pt x="739091" y="0"/>
                  </a:lnTo>
                  <a:lnTo>
                    <a:pt x="739091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21355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9091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 w="952500" cap="sq">
              <a:solidFill>
                <a:srgbClr val="21355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561384" y="5829718"/>
            <a:ext cx="3285329" cy="1193476"/>
            <a:chOff x="0" y="0"/>
            <a:chExt cx="865272" cy="3143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5272" cy="314331"/>
            </a:xfrm>
            <a:custGeom>
              <a:avLst/>
              <a:gdLst/>
              <a:ahLst/>
              <a:cxnLst/>
              <a:rect r="r" b="b" t="t" l="l"/>
              <a:pathLst>
                <a:path h="314331" w="865272">
                  <a:moveTo>
                    <a:pt x="0" y="0"/>
                  </a:moveTo>
                  <a:lnTo>
                    <a:pt x="865272" y="0"/>
                  </a:lnTo>
                  <a:lnTo>
                    <a:pt x="865272" y="314331"/>
                  </a:lnTo>
                  <a:lnTo>
                    <a:pt x="0" y="314331"/>
                  </a:ln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65272" cy="390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739"/>
                </a:lnSpc>
              </a:pPr>
              <a:r>
                <a:rPr lang="en-US" sz="40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 Fact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28100" y="4826174"/>
            <a:ext cx="3033159" cy="1123834"/>
            <a:chOff x="0" y="0"/>
            <a:chExt cx="798857" cy="2959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8857" cy="295989"/>
            </a:xfrm>
            <a:custGeom>
              <a:avLst/>
              <a:gdLst/>
              <a:ahLst/>
              <a:cxnLst/>
              <a:rect r="r" b="b" t="t" l="l"/>
              <a:pathLst>
                <a:path h="295989" w="798857">
                  <a:moveTo>
                    <a:pt x="130174" y="0"/>
                  </a:moveTo>
                  <a:lnTo>
                    <a:pt x="668683" y="0"/>
                  </a:lnTo>
                  <a:cubicBezTo>
                    <a:pt x="740576" y="0"/>
                    <a:pt x="798857" y="58281"/>
                    <a:pt x="798857" y="130174"/>
                  </a:cubicBezTo>
                  <a:lnTo>
                    <a:pt x="798857" y="165815"/>
                  </a:lnTo>
                  <a:cubicBezTo>
                    <a:pt x="798857" y="200340"/>
                    <a:pt x="785142" y="233450"/>
                    <a:pt x="760730" y="257862"/>
                  </a:cubicBezTo>
                  <a:cubicBezTo>
                    <a:pt x="736317" y="282275"/>
                    <a:pt x="703207" y="295989"/>
                    <a:pt x="668683" y="295989"/>
                  </a:cubicBezTo>
                  <a:lnTo>
                    <a:pt x="130174" y="295989"/>
                  </a:lnTo>
                  <a:cubicBezTo>
                    <a:pt x="58281" y="295989"/>
                    <a:pt x="0" y="237708"/>
                    <a:pt x="0" y="165815"/>
                  </a:cubicBezTo>
                  <a:lnTo>
                    <a:pt x="0" y="130174"/>
                  </a:lnTo>
                  <a:cubicBezTo>
                    <a:pt x="0" y="58281"/>
                    <a:pt x="58281" y="0"/>
                    <a:pt x="130174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798857" cy="353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     Date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42665" y="4707249"/>
            <a:ext cx="3260768" cy="1242760"/>
            <a:chOff x="0" y="0"/>
            <a:chExt cx="858803" cy="3273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8803" cy="327311"/>
            </a:xfrm>
            <a:custGeom>
              <a:avLst/>
              <a:gdLst/>
              <a:ahLst/>
              <a:cxnLst/>
              <a:rect r="r" b="b" t="t" l="l"/>
              <a:pathLst>
                <a:path h="327311" w="858803">
                  <a:moveTo>
                    <a:pt x="121087" y="0"/>
                  </a:moveTo>
                  <a:lnTo>
                    <a:pt x="737716" y="0"/>
                  </a:lnTo>
                  <a:cubicBezTo>
                    <a:pt x="769830" y="0"/>
                    <a:pt x="800629" y="12757"/>
                    <a:pt x="823337" y="35466"/>
                  </a:cubicBezTo>
                  <a:cubicBezTo>
                    <a:pt x="846046" y="58174"/>
                    <a:pt x="858803" y="88973"/>
                    <a:pt x="858803" y="121087"/>
                  </a:cubicBezTo>
                  <a:lnTo>
                    <a:pt x="858803" y="206224"/>
                  </a:lnTo>
                  <a:cubicBezTo>
                    <a:pt x="858803" y="273098"/>
                    <a:pt x="804590" y="327311"/>
                    <a:pt x="737716" y="327311"/>
                  </a:cubicBezTo>
                  <a:lnTo>
                    <a:pt x="121087" y="327311"/>
                  </a:lnTo>
                  <a:cubicBezTo>
                    <a:pt x="54213" y="327311"/>
                    <a:pt x="0" y="273098"/>
                    <a:pt x="0" y="206224"/>
                  </a:cubicBezTo>
                  <a:lnTo>
                    <a:pt x="0" y="121087"/>
                  </a:lnTo>
                  <a:cubicBezTo>
                    <a:pt x="0" y="54213"/>
                    <a:pt x="54213" y="0"/>
                    <a:pt x="121087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58803" cy="384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Customer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114734" y="8417991"/>
            <a:ext cx="3990782" cy="1108958"/>
            <a:chOff x="0" y="0"/>
            <a:chExt cx="1051070" cy="29207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51070" cy="292071"/>
            </a:xfrm>
            <a:custGeom>
              <a:avLst/>
              <a:gdLst/>
              <a:ahLst/>
              <a:cxnLst/>
              <a:rect r="r" b="b" t="t" l="l"/>
              <a:pathLst>
                <a:path h="292071" w="1051070">
                  <a:moveTo>
                    <a:pt x="98937" y="0"/>
                  </a:moveTo>
                  <a:lnTo>
                    <a:pt x="952133" y="0"/>
                  </a:lnTo>
                  <a:cubicBezTo>
                    <a:pt x="1006774" y="0"/>
                    <a:pt x="1051070" y="44296"/>
                    <a:pt x="1051070" y="98937"/>
                  </a:cubicBezTo>
                  <a:lnTo>
                    <a:pt x="1051070" y="193134"/>
                  </a:lnTo>
                  <a:cubicBezTo>
                    <a:pt x="1051070" y="219374"/>
                    <a:pt x="1040646" y="244539"/>
                    <a:pt x="1022092" y="263093"/>
                  </a:cubicBezTo>
                  <a:cubicBezTo>
                    <a:pt x="1003538" y="281647"/>
                    <a:pt x="978372" y="292071"/>
                    <a:pt x="952133" y="292071"/>
                  </a:cubicBezTo>
                  <a:lnTo>
                    <a:pt x="98937" y="292071"/>
                  </a:lnTo>
                  <a:cubicBezTo>
                    <a:pt x="72698" y="292071"/>
                    <a:pt x="47532" y="281647"/>
                    <a:pt x="28978" y="263093"/>
                  </a:cubicBezTo>
                  <a:cubicBezTo>
                    <a:pt x="10424" y="244539"/>
                    <a:pt x="0" y="219374"/>
                    <a:pt x="0" y="193134"/>
                  </a:cubicBezTo>
                  <a:lnTo>
                    <a:pt x="0" y="98937"/>
                  </a:lnTo>
                  <a:cubicBezTo>
                    <a:pt x="0" y="44296"/>
                    <a:pt x="44296" y="0"/>
                    <a:pt x="98937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051070" cy="3492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Phone_Service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282539" y="8351101"/>
            <a:ext cx="4221654" cy="1242738"/>
            <a:chOff x="0" y="0"/>
            <a:chExt cx="1111876" cy="32730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11876" cy="327305"/>
            </a:xfrm>
            <a:custGeom>
              <a:avLst/>
              <a:gdLst/>
              <a:ahLst/>
              <a:cxnLst/>
              <a:rect r="r" b="b" t="t" l="l"/>
              <a:pathLst>
                <a:path h="327305" w="1111876">
                  <a:moveTo>
                    <a:pt x="93527" y="0"/>
                  </a:moveTo>
                  <a:lnTo>
                    <a:pt x="1018349" y="0"/>
                  </a:lnTo>
                  <a:cubicBezTo>
                    <a:pt x="1043154" y="0"/>
                    <a:pt x="1066943" y="9854"/>
                    <a:pt x="1084483" y="27393"/>
                  </a:cubicBezTo>
                  <a:cubicBezTo>
                    <a:pt x="1102022" y="44933"/>
                    <a:pt x="1111876" y="68722"/>
                    <a:pt x="1111876" y="93527"/>
                  </a:cubicBezTo>
                  <a:lnTo>
                    <a:pt x="1111876" y="233779"/>
                  </a:lnTo>
                  <a:cubicBezTo>
                    <a:pt x="1111876" y="258583"/>
                    <a:pt x="1102022" y="282372"/>
                    <a:pt x="1084483" y="299912"/>
                  </a:cubicBezTo>
                  <a:cubicBezTo>
                    <a:pt x="1066943" y="317452"/>
                    <a:pt x="1043154" y="327305"/>
                    <a:pt x="1018349" y="327305"/>
                  </a:cubicBezTo>
                  <a:lnTo>
                    <a:pt x="93527" y="327305"/>
                  </a:lnTo>
                  <a:cubicBezTo>
                    <a:pt x="68722" y="327305"/>
                    <a:pt x="44933" y="317452"/>
                    <a:pt x="27393" y="299912"/>
                  </a:cubicBezTo>
                  <a:cubicBezTo>
                    <a:pt x="9854" y="282372"/>
                    <a:pt x="0" y="258583"/>
                    <a:pt x="0" y="233779"/>
                  </a:cubicBezTo>
                  <a:lnTo>
                    <a:pt x="0" y="93527"/>
                  </a:lnTo>
                  <a:cubicBezTo>
                    <a:pt x="0" y="68722"/>
                    <a:pt x="9854" y="44933"/>
                    <a:pt x="27393" y="27393"/>
                  </a:cubicBezTo>
                  <a:cubicBezTo>
                    <a:pt x="44933" y="9854"/>
                    <a:pt x="68722" y="0"/>
                    <a:pt x="93527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111876" cy="384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Internet_Service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28100" y="6783721"/>
            <a:ext cx="3033159" cy="1165909"/>
            <a:chOff x="0" y="0"/>
            <a:chExt cx="798857" cy="30707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98857" cy="307071"/>
            </a:xfrm>
            <a:custGeom>
              <a:avLst/>
              <a:gdLst/>
              <a:ahLst/>
              <a:cxnLst/>
              <a:rect r="r" b="b" t="t" l="l"/>
              <a:pathLst>
                <a:path h="307071" w="798857">
                  <a:moveTo>
                    <a:pt x="130174" y="0"/>
                  </a:moveTo>
                  <a:lnTo>
                    <a:pt x="668683" y="0"/>
                  </a:lnTo>
                  <a:cubicBezTo>
                    <a:pt x="740576" y="0"/>
                    <a:pt x="798857" y="58281"/>
                    <a:pt x="798857" y="130174"/>
                  </a:cubicBezTo>
                  <a:lnTo>
                    <a:pt x="798857" y="176897"/>
                  </a:lnTo>
                  <a:cubicBezTo>
                    <a:pt x="798857" y="211421"/>
                    <a:pt x="785142" y="244531"/>
                    <a:pt x="760730" y="268944"/>
                  </a:cubicBezTo>
                  <a:cubicBezTo>
                    <a:pt x="736317" y="293356"/>
                    <a:pt x="703207" y="307071"/>
                    <a:pt x="668683" y="307071"/>
                  </a:cubicBezTo>
                  <a:lnTo>
                    <a:pt x="130174" y="307071"/>
                  </a:lnTo>
                  <a:cubicBezTo>
                    <a:pt x="58281" y="307071"/>
                    <a:pt x="0" y="248790"/>
                    <a:pt x="0" y="176897"/>
                  </a:cubicBezTo>
                  <a:lnTo>
                    <a:pt x="0" y="130174"/>
                  </a:lnTo>
                  <a:cubicBezTo>
                    <a:pt x="0" y="58281"/>
                    <a:pt x="58281" y="0"/>
                    <a:pt x="130174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798857" cy="3642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category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3454228" y="5027234"/>
            <a:ext cx="645991" cy="717768"/>
          </a:xfrm>
          <a:custGeom>
            <a:avLst/>
            <a:gdLst/>
            <a:ahLst/>
            <a:cxnLst/>
            <a:rect r="r" b="b" t="t" l="l"/>
            <a:pathLst>
              <a:path h="717768" w="645991">
                <a:moveTo>
                  <a:pt x="0" y="0"/>
                </a:moveTo>
                <a:lnTo>
                  <a:pt x="645991" y="0"/>
                </a:lnTo>
                <a:lnTo>
                  <a:pt x="645991" y="717768"/>
                </a:lnTo>
                <a:lnTo>
                  <a:pt x="0" y="717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556753" y="8465616"/>
            <a:ext cx="689374" cy="869623"/>
          </a:xfrm>
          <a:custGeom>
            <a:avLst/>
            <a:gdLst/>
            <a:ahLst/>
            <a:cxnLst/>
            <a:rect r="r" b="b" t="t" l="l"/>
            <a:pathLst>
              <a:path h="869623" w="689374">
                <a:moveTo>
                  <a:pt x="0" y="0"/>
                </a:moveTo>
                <a:lnTo>
                  <a:pt x="689374" y="0"/>
                </a:lnTo>
                <a:lnTo>
                  <a:pt x="689374" y="869623"/>
                </a:lnTo>
                <a:lnTo>
                  <a:pt x="0" y="869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568004" y="7036486"/>
            <a:ext cx="639280" cy="610222"/>
          </a:xfrm>
          <a:custGeom>
            <a:avLst/>
            <a:gdLst/>
            <a:ahLst/>
            <a:cxnLst/>
            <a:rect r="r" b="b" t="t" l="l"/>
            <a:pathLst>
              <a:path h="610222" w="639280">
                <a:moveTo>
                  <a:pt x="0" y="0"/>
                </a:moveTo>
                <a:lnTo>
                  <a:pt x="639280" y="0"/>
                </a:lnTo>
                <a:lnTo>
                  <a:pt x="639280" y="610221"/>
                </a:lnTo>
                <a:lnTo>
                  <a:pt x="0" y="6102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912140" y="4870758"/>
            <a:ext cx="820732" cy="717768"/>
          </a:xfrm>
          <a:custGeom>
            <a:avLst/>
            <a:gdLst/>
            <a:ahLst/>
            <a:cxnLst/>
            <a:rect r="r" b="b" t="t" l="l"/>
            <a:pathLst>
              <a:path h="717768" w="820732">
                <a:moveTo>
                  <a:pt x="0" y="0"/>
                </a:moveTo>
                <a:lnTo>
                  <a:pt x="820733" y="0"/>
                </a:lnTo>
                <a:lnTo>
                  <a:pt x="820733" y="717767"/>
                </a:lnTo>
                <a:lnTo>
                  <a:pt x="0" y="7177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618494" y="5929057"/>
            <a:ext cx="939645" cy="939645"/>
          </a:xfrm>
          <a:custGeom>
            <a:avLst/>
            <a:gdLst/>
            <a:ahLst/>
            <a:cxnLst/>
            <a:rect r="r" b="b" t="t" l="l"/>
            <a:pathLst>
              <a:path h="939645" w="939645">
                <a:moveTo>
                  <a:pt x="0" y="0"/>
                </a:moveTo>
                <a:lnTo>
                  <a:pt x="939645" y="0"/>
                </a:lnTo>
                <a:lnTo>
                  <a:pt x="939645" y="939645"/>
                </a:lnTo>
                <a:lnTo>
                  <a:pt x="0" y="9396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9742665" y="6793246"/>
            <a:ext cx="3260768" cy="1242760"/>
            <a:chOff x="0" y="0"/>
            <a:chExt cx="858803" cy="32731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58803" cy="327311"/>
            </a:xfrm>
            <a:custGeom>
              <a:avLst/>
              <a:gdLst/>
              <a:ahLst/>
              <a:cxnLst/>
              <a:rect r="r" b="b" t="t" l="l"/>
              <a:pathLst>
                <a:path h="327311" w="858803">
                  <a:moveTo>
                    <a:pt x="121087" y="0"/>
                  </a:moveTo>
                  <a:lnTo>
                    <a:pt x="737716" y="0"/>
                  </a:lnTo>
                  <a:cubicBezTo>
                    <a:pt x="769830" y="0"/>
                    <a:pt x="800629" y="12757"/>
                    <a:pt x="823337" y="35466"/>
                  </a:cubicBezTo>
                  <a:cubicBezTo>
                    <a:pt x="846046" y="58174"/>
                    <a:pt x="858803" y="88973"/>
                    <a:pt x="858803" y="121087"/>
                  </a:cubicBezTo>
                  <a:lnTo>
                    <a:pt x="858803" y="206224"/>
                  </a:lnTo>
                  <a:cubicBezTo>
                    <a:pt x="858803" y="273098"/>
                    <a:pt x="804590" y="327311"/>
                    <a:pt x="737716" y="327311"/>
                  </a:cubicBezTo>
                  <a:lnTo>
                    <a:pt x="121087" y="327311"/>
                  </a:lnTo>
                  <a:cubicBezTo>
                    <a:pt x="54213" y="327311"/>
                    <a:pt x="0" y="273098"/>
                    <a:pt x="0" y="206224"/>
                  </a:cubicBezTo>
                  <a:lnTo>
                    <a:pt x="0" y="121087"/>
                  </a:lnTo>
                  <a:cubicBezTo>
                    <a:pt x="0" y="54213"/>
                    <a:pt x="54213" y="0"/>
                    <a:pt x="121087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858803" cy="384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 Location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1984158" y="6868702"/>
            <a:ext cx="621703" cy="797055"/>
          </a:xfrm>
          <a:custGeom>
            <a:avLst/>
            <a:gdLst/>
            <a:ahLst/>
            <a:cxnLst/>
            <a:rect r="r" b="b" t="t" l="l"/>
            <a:pathLst>
              <a:path h="797055" w="621703">
                <a:moveTo>
                  <a:pt x="0" y="0"/>
                </a:moveTo>
                <a:lnTo>
                  <a:pt x="621703" y="0"/>
                </a:lnTo>
                <a:lnTo>
                  <a:pt x="621703" y="797055"/>
                </a:lnTo>
                <a:lnTo>
                  <a:pt x="0" y="797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1146542" y="8530826"/>
            <a:ext cx="676000" cy="839277"/>
          </a:xfrm>
          <a:custGeom>
            <a:avLst/>
            <a:gdLst/>
            <a:ahLst/>
            <a:cxnLst/>
            <a:rect r="r" b="b" t="t" l="l"/>
            <a:pathLst>
              <a:path h="839277" w="676000">
                <a:moveTo>
                  <a:pt x="0" y="0"/>
                </a:moveTo>
                <a:lnTo>
                  <a:pt x="675999" y="0"/>
                </a:lnTo>
                <a:lnTo>
                  <a:pt x="675999" y="839278"/>
                </a:lnTo>
                <a:lnTo>
                  <a:pt x="0" y="8392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3218408" y="2609788"/>
            <a:ext cx="4842213" cy="4796792"/>
          </a:xfrm>
          <a:custGeom>
            <a:avLst/>
            <a:gdLst/>
            <a:ahLst/>
            <a:cxnLst/>
            <a:rect r="r" b="b" t="t" l="l"/>
            <a:pathLst>
              <a:path h="4796792" w="4842213">
                <a:moveTo>
                  <a:pt x="0" y="0"/>
                </a:moveTo>
                <a:lnTo>
                  <a:pt x="4842213" y="0"/>
                </a:lnTo>
                <a:lnTo>
                  <a:pt x="4842213" y="4796792"/>
                </a:lnTo>
                <a:lnTo>
                  <a:pt x="0" y="479679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946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2826531" y="281019"/>
            <a:ext cx="7423076" cy="70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5"/>
              </a:lnSpc>
              <a:spcBef>
                <a:spcPct val="0"/>
              </a:spcBef>
            </a:pPr>
            <a:r>
              <a:rPr lang="en-US" sz="4075">
                <a:solidFill>
                  <a:srgbClr val="19336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ETL Process Overview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37625" y="1701201"/>
            <a:ext cx="11204773" cy="243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8"/>
              </a:lnSpc>
              <a:spcBef>
                <a:spcPct val="0"/>
              </a:spcBef>
            </a:pPr>
            <a:r>
              <a:rPr lang="en-US" b="true" sz="2770" spc="-55">
                <a:solidFill>
                  <a:srgbClr val="193361"/>
                </a:solidFill>
                <a:latin typeface="Poppins Bold"/>
                <a:ea typeface="Poppins Bold"/>
                <a:cs typeface="Poppins Bold"/>
                <a:sym typeface="Poppins Bold"/>
              </a:rPr>
              <a:t>To facilitate the analysis of SK’s customer churn data, an ETL (Extract, Transform, Load) process was implemented. This process transforms the data from Data Base into a structured SQL Server Data Warehouse (DWH). The following tables were created in the DWH to organize the data effectively: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4110" y="-297313"/>
            <a:ext cx="4368793" cy="1569804"/>
            <a:chOff x="0" y="0"/>
            <a:chExt cx="1150629" cy="4134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0629" cy="413446"/>
            </a:xfrm>
            <a:custGeom>
              <a:avLst/>
              <a:gdLst/>
              <a:ahLst/>
              <a:cxnLst/>
              <a:rect r="r" b="b" t="t" l="l"/>
              <a:pathLst>
                <a:path h="413446" w="1150629">
                  <a:moveTo>
                    <a:pt x="90377" y="0"/>
                  </a:moveTo>
                  <a:lnTo>
                    <a:pt x="1060252" y="0"/>
                  </a:lnTo>
                  <a:cubicBezTo>
                    <a:pt x="1084221" y="0"/>
                    <a:pt x="1107209" y="9522"/>
                    <a:pt x="1124158" y="26471"/>
                  </a:cubicBezTo>
                  <a:cubicBezTo>
                    <a:pt x="1141107" y="43420"/>
                    <a:pt x="1150629" y="66407"/>
                    <a:pt x="1150629" y="90377"/>
                  </a:cubicBezTo>
                  <a:lnTo>
                    <a:pt x="1150629" y="323069"/>
                  </a:lnTo>
                  <a:cubicBezTo>
                    <a:pt x="1150629" y="347039"/>
                    <a:pt x="1141107" y="370027"/>
                    <a:pt x="1124158" y="386976"/>
                  </a:cubicBezTo>
                  <a:cubicBezTo>
                    <a:pt x="1107209" y="403924"/>
                    <a:pt x="1084221" y="413446"/>
                    <a:pt x="1060252" y="413446"/>
                  </a:cubicBezTo>
                  <a:lnTo>
                    <a:pt x="90377" y="413446"/>
                  </a:lnTo>
                  <a:cubicBezTo>
                    <a:pt x="66407" y="413446"/>
                    <a:pt x="43420" y="403924"/>
                    <a:pt x="26471" y="386976"/>
                  </a:cubicBezTo>
                  <a:cubicBezTo>
                    <a:pt x="9522" y="370027"/>
                    <a:pt x="0" y="347039"/>
                    <a:pt x="0" y="323069"/>
                  </a:cubicBezTo>
                  <a:lnTo>
                    <a:pt x="0" y="90377"/>
                  </a:lnTo>
                  <a:cubicBezTo>
                    <a:pt x="0" y="66407"/>
                    <a:pt x="9522" y="43420"/>
                    <a:pt x="26471" y="26471"/>
                  </a:cubicBezTo>
                  <a:cubicBezTo>
                    <a:pt x="43420" y="9522"/>
                    <a:pt x="66407" y="0"/>
                    <a:pt x="90377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150629" cy="480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79"/>
                </a:lnSpc>
              </a:pPr>
              <a:r>
                <a:rPr lang="en-US" b="true" sz="36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ETL Process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26842" y="9662672"/>
            <a:ext cx="17710515" cy="3086100"/>
            <a:chOff x="0" y="0"/>
            <a:chExt cx="4664498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64498" cy="812800"/>
            </a:xfrm>
            <a:custGeom>
              <a:avLst/>
              <a:gdLst/>
              <a:ahLst/>
              <a:cxnLst/>
              <a:rect r="r" b="b" t="t" l="l"/>
              <a:pathLst>
                <a:path h="812800" w="4664498">
                  <a:moveTo>
                    <a:pt x="22294" y="0"/>
                  </a:moveTo>
                  <a:lnTo>
                    <a:pt x="4642204" y="0"/>
                  </a:lnTo>
                  <a:cubicBezTo>
                    <a:pt x="4648117" y="0"/>
                    <a:pt x="4653787" y="2349"/>
                    <a:pt x="4657968" y="6530"/>
                  </a:cubicBezTo>
                  <a:cubicBezTo>
                    <a:pt x="4662149" y="10711"/>
                    <a:pt x="4664498" y="16381"/>
                    <a:pt x="4664498" y="22294"/>
                  </a:cubicBezTo>
                  <a:lnTo>
                    <a:pt x="4664498" y="790506"/>
                  </a:lnTo>
                  <a:cubicBezTo>
                    <a:pt x="4664498" y="802819"/>
                    <a:pt x="4654517" y="812800"/>
                    <a:pt x="4642204" y="812800"/>
                  </a:cubicBezTo>
                  <a:lnTo>
                    <a:pt x="22294" y="812800"/>
                  </a:lnTo>
                  <a:cubicBezTo>
                    <a:pt x="16381" y="812800"/>
                    <a:pt x="10711" y="810451"/>
                    <a:pt x="6530" y="806270"/>
                  </a:cubicBezTo>
                  <a:cubicBezTo>
                    <a:pt x="2349" y="802089"/>
                    <a:pt x="0" y="796419"/>
                    <a:pt x="0" y="790506"/>
                  </a:cubicBezTo>
                  <a:lnTo>
                    <a:pt x="0" y="22294"/>
                  </a:lnTo>
                  <a:cubicBezTo>
                    <a:pt x="0" y="16381"/>
                    <a:pt x="2349" y="10711"/>
                    <a:pt x="6530" y="6530"/>
                  </a:cubicBezTo>
                  <a:cubicBezTo>
                    <a:pt x="10711" y="2349"/>
                    <a:pt x="16381" y="0"/>
                    <a:pt x="22294" y="0"/>
                  </a:cubicBezTo>
                  <a:close/>
                </a:path>
              </a:pathLst>
            </a:custGeom>
            <a:solidFill>
              <a:srgbClr val="19336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6449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83257" y="2097736"/>
            <a:ext cx="17359587" cy="7160564"/>
          </a:xfrm>
          <a:custGeom>
            <a:avLst/>
            <a:gdLst/>
            <a:ahLst/>
            <a:cxnLst/>
            <a:rect r="r" b="b" t="t" l="l"/>
            <a:pathLst>
              <a:path h="7160564" w="17359587">
                <a:moveTo>
                  <a:pt x="0" y="0"/>
                </a:moveTo>
                <a:lnTo>
                  <a:pt x="17359586" y="0"/>
                </a:lnTo>
                <a:lnTo>
                  <a:pt x="17359586" y="7160564"/>
                </a:lnTo>
                <a:lnTo>
                  <a:pt x="0" y="716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4110" y="-297313"/>
            <a:ext cx="4445755" cy="1569804"/>
            <a:chOff x="0" y="0"/>
            <a:chExt cx="1170898" cy="4134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898" cy="413446"/>
            </a:xfrm>
            <a:custGeom>
              <a:avLst/>
              <a:gdLst/>
              <a:ahLst/>
              <a:cxnLst/>
              <a:rect r="r" b="b" t="t" l="l"/>
              <a:pathLst>
                <a:path h="413446" w="1170898">
                  <a:moveTo>
                    <a:pt x="88812" y="0"/>
                  </a:moveTo>
                  <a:lnTo>
                    <a:pt x="1082086" y="0"/>
                  </a:lnTo>
                  <a:cubicBezTo>
                    <a:pt x="1105641" y="0"/>
                    <a:pt x="1128230" y="9357"/>
                    <a:pt x="1144886" y="26013"/>
                  </a:cubicBezTo>
                  <a:cubicBezTo>
                    <a:pt x="1161541" y="42668"/>
                    <a:pt x="1170898" y="65258"/>
                    <a:pt x="1170898" y="88812"/>
                  </a:cubicBezTo>
                  <a:lnTo>
                    <a:pt x="1170898" y="324634"/>
                  </a:lnTo>
                  <a:cubicBezTo>
                    <a:pt x="1170898" y="373684"/>
                    <a:pt x="1131136" y="413446"/>
                    <a:pt x="1082086" y="413446"/>
                  </a:cubicBezTo>
                  <a:lnTo>
                    <a:pt x="88812" y="413446"/>
                  </a:lnTo>
                  <a:cubicBezTo>
                    <a:pt x="39763" y="413446"/>
                    <a:pt x="0" y="373684"/>
                    <a:pt x="0" y="324634"/>
                  </a:cubicBezTo>
                  <a:lnTo>
                    <a:pt x="0" y="88812"/>
                  </a:lnTo>
                  <a:cubicBezTo>
                    <a:pt x="0" y="39763"/>
                    <a:pt x="39763" y="0"/>
                    <a:pt x="88812" y="0"/>
                  </a:cubicBezTo>
                  <a:close/>
                </a:path>
              </a:pathLst>
            </a:custGeom>
            <a:solidFill>
              <a:srgbClr val="19336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170898" cy="480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79"/>
                </a:lnSpc>
              </a:pPr>
              <a:r>
                <a:rPr lang="en-US" b="true" sz="36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ETL Process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4110" y="9651990"/>
            <a:ext cx="17826421" cy="2550937"/>
            <a:chOff x="0" y="0"/>
            <a:chExt cx="4695025" cy="6718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95025" cy="671852"/>
            </a:xfrm>
            <a:custGeom>
              <a:avLst/>
              <a:gdLst/>
              <a:ahLst/>
              <a:cxnLst/>
              <a:rect r="r" b="b" t="t" l="l"/>
              <a:pathLst>
                <a:path h="671852" w="4695025">
                  <a:moveTo>
                    <a:pt x="22149" y="0"/>
                  </a:moveTo>
                  <a:lnTo>
                    <a:pt x="4672876" y="0"/>
                  </a:lnTo>
                  <a:cubicBezTo>
                    <a:pt x="4685108" y="0"/>
                    <a:pt x="4695025" y="9916"/>
                    <a:pt x="4695025" y="22149"/>
                  </a:cubicBezTo>
                  <a:lnTo>
                    <a:pt x="4695025" y="649703"/>
                  </a:lnTo>
                  <a:cubicBezTo>
                    <a:pt x="4695025" y="655577"/>
                    <a:pt x="4692691" y="661211"/>
                    <a:pt x="4688537" y="665364"/>
                  </a:cubicBezTo>
                  <a:cubicBezTo>
                    <a:pt x="4684383" y="669518"/>
                    <a:pt x="4678750" y="671852"/>
                    <a:pt x="4672876" y="671852"/>
                  </a:cubicBezTo>
                  <a:lnTo>
                    <a:pt x="22149" y="671852"/>
                  </a:lnTo>
                  <a:cubicBezTo>
                    <a:pt x="16275" y="671852"/>
                    <a:pt x="10641" y="669518"/>
                    <a:pt x="6487" y="665364"/>
                  </a:cubicBezTo>
                  <a:cubicBezTo>
                    <a:pt x="2334" y="661211"/>
                    <a:pt x="0" y="655577"/>
                    <a:pt x="0" y="649703"/>
                  </a:cubicBezTo>
                  <a:lnTo>
                    <a:pt x="0" y="22149"/>
                  </a:lnTo>
                  <a:cubicBezTo>
                    <a:pt x="0" y="16275"/>
                    <a:pt x="2334" y="10641"/>
                    <a:pt x="6487" y="6487"/>
                  </a:cubicBezTo>
                  <a:cubicBezTo>
                    <a:pt x="10641" y="2334"/>
                    <a:pt x="16275" y="0"/>
                    <a:pt x="22149" y="0"/>
                  </a:cubicBezTo>
                  <a:close/>
                </a:path>
              </a:pathLst>
            </a:custGeom>
            <a:solidFill>
              <a:srgbClr val="19336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95025" cy="709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851590" y="1383190"/>
            <a:ext cx="11705158" cy="8158100"/>
          </a:xfrm>
          <a:custGeom>
            <a:avLst/>
            <a:gdLst/>
            <a:ahLst/>
            <a:cxnLst/>
            <a:rect r="r" b="b" t="t" l="l"/>
            <a:pathLst>
              <a:path h="8158100" w="11705158">
                <a:moveTo>
                  <a:pt x="0" y="0"/>
                </a:moveTo>
                <a:lnTo>
                  <a:pt x="11705158" y="0"/>
                </a:lnTo>
                <a:lnTo>
                  <a:pt x="11705158" y="8158101"/>
                </a:lnTo>
                <a:lnTo>
                  <a:pt x="0" y="8158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2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3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0800000">
            <a:off x="-3460091" y="-9629493"/>
            <a:ext cx="13539959" cy="11726869"/>
            <a:chOff x="0" y="0"/>
            <a:chExt cx="6202680" cy="5372100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1550670" y="0"/>
                  </a:moveTo>
                  <a:lnTo>
                    <a:pt x="4652010" y="0"/>
                  </a:lnTo>
                  <a:lnTo>
                    <a:pt x="6202680" y="2686050"/>
                  </a:lnTo>
                  <a:lnTo>
                    <a:pt x="4652010" y="5372100"/>
                  </a:lnTo>
                  <a:lnTo>
                    <a:pt x="1550670" y="5372100"/>
                  </a:lnTo>
                  <a:lnTo>
                    <a:pt x="0" y="2686050"/>
                  </a:lnTo>
                  <a:lnTo>
                    <a:pt x="1550670" y="0"/>
                  </a:lnTo>
                  <a:close/>
                </a:path>
              </a:pathLst>
            </a:custGeom>
            <a:solidFill>
              <a:srgbClr val="19336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292567" y="2078326"/>
            <a:ext cx="16453626" cy="9492850"/>
            <a:chOff x="0" y="0"/>
            <a:chExt cx="6340571" cy="36581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40571" cy="3658165"/>
            </a:xfrm>
            <a:custGeom>
              <a:avLst/>
              <a:gdLst/>
              <a:ahLst/>
              <a:cxnLst/>
              <a:rect r="r" b="b" t="t" l="l"/>
              <a:pathLst>
                <a:path h="3658165" w="6340571">
                  <a:moveTo>
                    <a:pt x="4755428" y="0"/>
                  </a:moveTo>
                  <a:lnTo>
                    <a:pt x="1585143" y="0"/>
                  </a:lnTo>
                  <a:lnTo>
                    <a:pt x="0" y="1829083"/>
                  </a:lnTo>
                  <a:lnTo>
                    <a:pt x="1585143" y="3658165"/>
                  </a:lnTo>
                  <a:lnTo>
                    <a:pt x="4755428" y="3658165"/>
                  </a:lnTo>
                  <a:lnTo>
                    <a:pt x="6340571" y="1829083"/>
                  </a:lnTo>
                  <a:close/>
                </a:path>
              </a:pathLst>
            </a:custGeom>
            <a:blipFill>
              <a:blip r:embed="rId2"/>
              <a:stretch>
                <a:fillRect l="-1925" t="0" r="-192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10800000">
            <a:off x="6704894" y="-4590474"/>
            <a:ext cx="15443715" cy="13375700"/>
            <a:chOff x="0" y="0"/>
            <a:chExt cx="6202680" cy="5372100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1550670" y="0"/>
                  </a:moveTo>
                  <a:lnTo>
                    <a:pt x="4652010" y="0"/>
                  </a:lnTo>
                  <a:lnTo>
                    <a:pt x="6202680" y="2686050"/>
                  </a:lnTo>
                  <a:lnTo>
                    <a:pt x="4652010" y="5372100"/>
                  </a:lnTo>
                  <a:lnTo>
                    <a:pt x="1550670" y="5372100"/>
                  </a:lnTo>
                  <a:lnTo>
                    <a:pt x="0" y="2686050"/>
                  </a:lnTo>
                  <a:lnTo>
                    <a:pt x="155067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8903233" y="2036026"/>
            <a:ext cx="8356067" cy="431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>
                <a:solidFill>
                  <a:srgbClr val="193361"/>
                </a:solidFill>
                <a:latin typeface="Tajawal Ultra-Bold"/>
                <a:ea typeface="Tajawal Ultra-Bold"/>
                <a:cs typeface="Tajawal Ultra-Bold"/>
                <a:sym typeface="Tajawal Ultra-Bold"/>
              </a:rPr>
              <a:t>ANALYZING DATA </a:t>
            </a:r>
          </a:p>
          <a:p>
            <a:pPr algn="r" rtl="true">
              <a:lnSpc>
                <a:spcPts val="108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501322" y="4981575"/>
            <a:ext cx="7786678" cy="228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b="true" sz="4200">
                <a:solidFill>
                  <a:srgbClr val="193361"/>
                </a:solidFill>
                <a:latin typeface="Tajawal Bold"/>
                <a:ea typeface="Tajawal Bold"/>
                <a:cs typeface="Tajawal Bold"/>
                <a:sym typeface="Tajawal Bold"/>
              </a:rPr>
              <a:t>inspects, cleans, transforms, and models data to extract insights and support decision-making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5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82623" y="4586506"/>
            <a:ext cx="4432959" cy="1427059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815942" y="1873011"/>
            <a:ext cx="2769297" cy="2611562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14494" y="7766397"/>
            <a:ext cx="8123371" cy="1571401"/>
            <a:chOff x="0" y="0"/>
            <a:chExt cx="7860960" cy="152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116567" y="6131866"/>
            <a:ext cx="6168048" cy="1424082"/>
            <a:chOff x="0" y="0"/>
            <a:chExt cx="5968800" cy="1378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533666" y="6702799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b="true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33666" y="7851218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b="true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flipH="true" flipV="true">
            <a:off x="2750911" y="5498629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2687955" y="6633844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2687955" y="7771150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1508394" y="2483861"/>
            <a:ext cx="3386830" cy="2376595"/>
          </a:xfrm>
          <a:custGeom>
            <a:avLst/>
            <a:gdLst/>
            <a:ahLst/>
            <a:cxnLst/>
            <a:rect r="r" b="b" t="t" l="l"/>
            <a:pathLst>
              <a:path h="2376595" w="3386830">
                <a:moveTo>
                  <a:pt x="0" y="0"/>
                </a:moveTo>
                <a:lnTo>
                  <a:pt x="3386830" y="0"/>
                </a:lnTo>
                <a:lnTo>
                  <a:pt x="3386830" y="2376595"/>
                </a:lnTo>
                <a:lnTo>
                  <a:pt x="0" y="23765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514442" y="4624606"/>
            <a:ext cx="1323475" cy="1266296"/>
          </a:xfrm>
          <a:custGeom>
            <a:avLst/>
            <a:gdLst/>
            <a:ahLst/>
            <a:cxnLst/>
            <a:rect r="r" b="b" t="t" l="l"/>
            <a:pathLst>
              <a:path h="1266296" w="1323475">
                <a:moveTo>
                  <a:pt x="0" y="0"/>
                </a:moveTo>
                <a:lnTo>
                  <a:pt x="1323475" y="0"/>
                </a:lnTo>
                <a:lnTo>
                  <a:pt x="1323475" y="1266296"/>
                </a:lnTo>
                <a:lnTo>
                  <a:pt x="0" y="12662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407" t="0" r="-35407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221340" y="5669664"/>
            <a:ext cx="3960938" cy="2218670"/>
          </a:xfrm>
          <a:custGeom>
            <a:avLst/>
            <a:gdLst/>
            <a:ahLst/>
            <a:cxnLst/>
            <a:rect r="r" b="b" t="t" l="l"/>
            <a:pathLst>
              <a:path h="2218670" w="3960938">
                <a:moveTo>
                  <a:pt x="0" y="0"/>
                </a:moveTo>
                <a:lnTo>
                  <a:pt x="3960938" y="0"/>
                </a:lnTo>
                <a:lnTo>
                  <a:pt x="3960938" y="2218670"/>
                </a:lnTo>
                <a:lnTo>
                  <a:pt x="0" y="22186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294230" y="7859963"/>
            <a:ext cx="1490425" cy="1384270"/>
          </a:xfrm>
          <a:custGeom>
            <a:avLst/>
            <a:gdLst/>
            <a:ahLst/>
            <a:cxnLst/>
            <a:rect r="r" b="b" t="t" l="l"/>
            <a:pathLst>
              <a:path h="1384270" w="1490425">
                <a:moveTo>
                  <a:pt x="0" y="0"/>
                </a:moveTo>
                <a:lnTo>
                  <a:pt x="1490425" y="0"/>
                </a:lnTo>
                <a:lnTo>
                  <a:pt x="1490425" y="1384269"/>
                </a:lnTo>
                <a:lnTo>
                  <a:pt x="0" y="13842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596623" y="1779083"/>
            <a:ext cx="6815101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b="true" sz="626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VISUALIZATION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33666" y="4408373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b="true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33666" y="5556793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b="true" sz="43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96623" y="2683958"/>
            <a:ext cx="8678831" cy="1724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5"/>
              </a:lnSpc>
            </a:pPr>
            <a:r>
              <a:rPr lang="en-US" sz="331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We can analyze data in multiple ways, such as:</a:t>
            </a:r>
          </a:p>
          <a:p>
            <a:pPr algn="l" marL="0" indent="0" lvl="0">
              <a:lnSpc>
                <a:spcPts val="4575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3491320" y="4586864"/>
            <a:ext cx="6345242" cy="579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13"/>
              </a:lnSpc>
              <a:spcBef>
                <a:spcPct val="0"/>
              </a:spcBef>
            </a:pPr>
            <a:r>
              <a:rPr lang="en-US" b="true" sz="341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SSAS and SSRS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91320" y="5679503"/>
            <a:ext cx="6345242" cy="579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13"/>
              </a:lnSpc>
              <a:spcBef>
                <a:spcPct val="0"/>
              </a:spcBef>
            </a:pPr>
            <a:r>
              <a:rPr lang="en-US" b="true" sz="341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visualization using Power BI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491320" y="6807665"/>
            <a:ext cx="6345242" cy="579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13"/>
              </a:lnSpc>
              <a:spcBef>
                <a:spcPct val="0"/>
              </a:spcBef>
            </a:pPr>
            <a:r>
              <a:rPr lang="en-US" b="true" sz="341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visualization using Tableau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491320" y="7917632"/>
            <a:ext cx="6345242" cy="579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13"/>
              </a:lnSpc>
              <a:spcBef>
                <a:spcPct val="0"/>
              </a:spcBef>
            </a:pPr>
            <a:r>
              <a:rPr lang="en-US" b="true" sz="341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visualization using Excel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71C9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00569E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52893" y="7316416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869808" y="1733723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9191" y="2411896"/>
            <a:ext cx="16010109" cy="7477736"/>
          </a:xfrm>
          <a:custGeom>
            <a:avLst/>
            <a:gdLst/>
            <a:ahLst/>
            <a:cxnLst/>
            <a:rect r="r" b="b" t="t" l="l"/>
            <a:pathLst>
              <a:path h="7477736" w="16010109">
                <a:moveTo>
                  <a:pt x="0" y="0"/>
                </a:moveTo>
                <a:lnTo>
                  <a:pt x="16010109" y="0"/>
                </a:lnTo>
                <a:lnTo>
                  <a:pt x="16010109" y="7477736"/>
                </a:lnTo>
                <a:lnTo>
                  <a:pt x="0" y="74777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428" t="-14182" r="0" b="-1609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487971"/>
            <a:ext cx="14335795" cy="75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rtl="true" marL="0" indent="0" lvl="0">
              <a:lnSpc>
                <a:spcPts val="5842"/>
              </a:lnSpc>
              <a:spcBef>
                <a:spcPct val="0"/>
              </a:spcBef>
            </a:pPr>
            <a:r>
              <a:rPr lang="en-US" b="true" sz="4868">
                <a:solidFill>
                  <a:srgbClr val="00569E"/>
                </a:solidFill>
                <a:latin typeface="Now Bold"/>
                <a:ea typeface="Now Bold"/>
                <a:cs typeface="Now Bold"/>
                <a:sym typeface="Now Bold"/>
              </a:rPr>
              <a:t>SSAS (CUBE STRUCTURE)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71C9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00569E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52893" y="7316416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869808" y="1733723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1899" y="2414226"/>
            <a:ext cx="15836104" cy="7584220"/>
          </a:xfrm>
          <a:custGeom>
            <a:avLst/>
            <a:gdLst/>
            <a:ahLst/>
            <a:cxnLst/>
            <a:rect r="r" b="b" t="t" l="l"/>
            <a:pathLst>
              <a:path h="7584220" w="15836104">
                <a:moveTo>
                  <a:pt x="0" y="0"/>
                </a:moveTo>
                <a:lnTo>
                  <a:pt x="15836103" y="0"/>
                </a:lnTo>
                <a:lnTo>
                  <a:pt x="15836103" y="7584221"/>
                </a:lnTo>
                <a:lnTo>
                  <a:pt x="0" y="75842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619" r="-28559" b="-2112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487971"/>
            <a:ext cx="14335795" cy="75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rtl="true" marL="0" indent="0" lvl="0">
              <a:lnSpc>
                <a:spcPts val="5842"/>
              </a:lnSpc>
              <a:spcBef>
                <a:spcPct val="0"/>
              </a:spcBef>
            </a:pPr>
            <a:r>
              <a:rPr lang="en-US" b="true" sz="4868">
                <a:solidFill>
                  <a:srgbClr val="00569E"/>
                </a:solidFill>
                <a:latin typeface="Now Bold"/>
                <a:ea typeface="Now Bold"/>
                <a:cs typeface="Now Bold"/>
                <a:sym typeface="Now Bold"/>
              </a:rPr>
              <a:t>SSAS (CUBE BROWSER)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71C9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835789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028700" y="-675827"/>
            <a:ext cx="16230600" cy="1351653"/>
          </a:xfrm>
          <a:prstGeom prst="rect">
            <a:avLst/>
          </a:prstGeom>
          <a:solidFill>
            <a:srgbClr val="193361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6391381" y="1633403"/>
            <a:ext cx="11081711" cy="7514034"/>
          </a:xfrm>
          <a:custGeom>
            <a:avLst/>
            <a:gdLst/>
            <a:ahLst/>
            <a:cxnLst/>
            <a:rect r="r" b="b" t="t" l="l"/>
            <a:pathLst>
              <a:path h="7514034" w="11081711">
                <a:moveTo>
                  <a:pt x="0" y="0"/>
                </a:moveTo>
                <a:lnTo>
                  <a:pt x="11081711" y="0"/>
                </a:lnTo>
                <a:lnTo>
                  <a:pt x="11081711" y="7514034"/>
                </a:lnTo>
                <a:lnTo>
                  <a:pt x="0" y="7514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5" t="0" r="-69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22670" y="2426476"/>
            <a:ext cx="6096867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42"/>
              </a:lnSpc>
              <a:spcBef>
                <a:spcPct val="0"/>
              </a:spcBef>
            </a:pPr>
            <a:r>
              <a:rPr lang="en-US" b="true" sz="4868" strike="noStrike" u="none">
                <a:solidFill>
                  <a:srgbClr val="213559"/>
                </a:solidFill>
                <a:latin typeface="Now Bold"/>
                <a:ea typeface="Now Bold"/>
                <a:cs typeface="Now Bold"/>
                <a:sym typeface="Now Bold"/>
              </a:rPr>
              <a:t>CUSTOMERS BY CITY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8395" y="4208049"/>
            <a:ext cx="7153592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spc="49">
                <a:solidFill>
                  <a:srgbClr val="00569E"/>
                </a:solidFill>
                <a:latin typeface="Montserrat"/>
                <a:ea typeface="Montserrat"/>
                <a:cs typeface="Montserrat"/>
                <a:sym typeface="Montserrat"/>
              </a:rPr>
              <a:t>SSRS (Report)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0726" y="7084640"/>
            <a:ext cx="6251731" cy="946825"/>
            <a:chOff x="0" y="0"/>
            <a:chExt cx="1750624" cy="265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0624" cy="265132"/>
            </a:xfrm>
            <a:custGeom>
              <a:avLst/>
              <a:gdLst/>
              <a:ahLst/>
              <a:cxnLst/>
              <a:rect r="r" b="b" t="t" l="l"/>
              <a:pathLst>
                <a:path h="265132" w="1750624">
                  <a:moveTo>
                    <a:pt x="0" y="0"/>
                  </a:moveTo>
                  <a:lnTo>
                    <a:pt x="1750624" y="0"/>
                  </a:lnTo>
                  <a:lnTo>
                    <a:pt x="1750624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21355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50624" cy="312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Mohamed Ahmed Mohamed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0726" y="2330221"/>
            <a:ext cx="6251731" cy="946825"/>
            <a:chOff x="0" y="0"/>
            <a:chExt cx="1750624" cy="2651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0624" cy="265132"/>
            </a:xfrm>
            <a:custGeom>
              <a:avLst/>
              <a:gdLst/>
              <a:ahLst/>
              <a:cxnLst/>
              <a:rect r="r" b="b" t="t" l="l"/>
              <a:pathLst>
                <a:path h="265132" w="1750624">
                  <a:moveTo>
                    <a:pt x="0" y="0"/>
                  </a:moveTo>
                  <a:lnTo>
                    <a:pt x="1750624" y="0"/>
                  </a:lnTo>
                  <a:lnTo>
                    <a:pt x="1750624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21355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50624" cy="312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Moaz Waheed Ramadan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0726" y="4715003"/>
            <a:ext cx="6251731" cy="946825"/>
            <a:chOff x="0" y="0"/>
            <a:chExt cx="1750624" cy="2651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0624" cy="265132"/>
            </a:xfrm>
            <a:custGeom>
              <a:avLst/>
              <a:gdLst/>
              <a:ahLst/>
              <a:cxnLst/>
              <a:rect r="r" b="b" t="t" l="l"/>
              <a:pathLst>
                <a:path h="265132" w="1750624">
                  <a:moveTo>
                    <a:pt x="0" y="0"/>
                  </a:moveTo>
                  <a:lnTo>
                    <a:pt x="1750624" y="0"/>
                  </a:lnTo>
                  <a:lnTo>
                    <a:pt x="1750624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213559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750624" cy="312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Amr Fatouh Abass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90726" y="3501216"/>
            <a:ext cx="6251731" cy="946825"/>
            <a:chOff x="0" y="0"/>
            <a:chExt cx="1750624" cy="2651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50624" cy="265132"/>
            </a:xfrm>
            <a:custGeom>
              <a:avLst/>
              <a:gdLst/>
              <a:ahLst/>
              <a:cxnLst/>
              <a:rect r="r" b="b" t="t" l="l"/>
              <a:pathLst>
                <a:path h="265132" w="1750624">
                  <a:moveTo>
                    <a:pt x="0" y="0"/>
                  </a:moveTo>
                  <a:lnTo>
                    <a:pt x="1750624" y="0"/>
                  </a:lnTo>
                  <a:lnTo>
                    <a:pt x="1750624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213559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750624" cy="322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Ahmed Abd-Elrahiem Mohamed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90726" y="5890165"/>
            <a:ext cx="6251731" cy="946825"/>
            <a:chOff x="0" y="0"/>
            <a:chExt cx="1750624" cy="2651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50624" cy="265132"/>
            </a:xfrm>
            <a:custGeom>
              <a:avLst/>
              <a:gdLst/>
              <a:ahLst/>
              <a:cxnLst/>
              <a:rect r="r" b="b" t="t" l="l"/>
              <a:pathLst>
                <a:path h="265132" w="1750624">
                  <a:moveTo>
                    <a:pt x="0" y="0"/>
                  </a:moveTo>
                  <a:lnTo>
                    <a:pt x="1750624" y="0"/>
                  </a:lnTo>
                  <a:lnTo>
                    <a:pt x="1750624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213559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750624" cy="322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Khadija Mohamed Kord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933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889866" y="946825"/>
            <a:ext cx="9581890" cy="8393350"/>
          </a:xfrm>
          <a:custGeom>
            <a:avLst/>
            <a:gdLst/>
            <a:ahLst/>
            <a:cxnLst/>
            <a:rect r="r" b="b" t="t" l="l"/>
            <a:pathLst>
              <a:path h="8393350" w="9581890">
                <a:moveTo>
                  <a:pt x="0" y="0"/>
                </a:moveTo>
                <a:lnTo>
                  <a:pt x="9581890" y="0"/>
                </a:lnTo>
                <a:lnTo>
                  <a:pt x="9581890" y="8393350"/>
                </a:lnTo>
                <a:lnTo>
                  <a:pt x="0" y="8393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189" t="-11280" r="-34607" b="-12619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038225" y="119601"/>
            <a:ext cx="5583434" cy="1629901"/>
            <a:chOff x="0" y="0"/>
            <a:chExt cx="1470534" cy="42927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70534" cy="429274"/>
            </a:xfrm>
            <a:custGeom>
              <a:avLst/>
              <a:gdLst/>
              <a:ahLst/>
              <a:cxnLst/>
              <a:rect r="r" b="b" t="t" l="l"/>
              <a:pathLst>
                <a:path h="429274" w="1470534">
                  <a:moveTo>
                    <a:pt x="70716" y="0"/>
                  </a:moveTo>
                  <a:lnTo>
                    <a:pt x="1399818" y="0"/>
                  </a:lnTo>
                  <a:cubicBezTo>
                    <a:pt x="1418573" y="0"/>
                    <a:pt x="1436560" y="7450"/>
                    <a:pt x="1449822" y="20712"/>
                  </a:cubicBezTo>
                  <a:cubicBezTo>
                    <a:pt x="1463084" y="33974"/>
                    <a:pt x="1470534" y="51961"/>
                    <a:pt x="1470534" y="70716"/>
                  </a:cubicBezTo>
                  <a:lnTo>
                    <a:pt x="1470534" y="358558"/>
                  </a:lnTo>
                  <a:cubicBezTo>
                    <a:pt x="1470534" y="397614"/>
                    <a:pt x="1438873" y="429274"/>
                    <a:pt x="1399818" y="429274"/>
                  </a:cubicBezTo>
                  <a:lnTo>
                    <a:pt x="70716" y="429274"/>
                  </a:lnTo>
                  <a:cubicBezTo>
                    <a:pt x="51961" y="429274"/>
                    <a:pt x="33974" y="421824"/>
                    <a:pt x="20712" y="408562"/>
                  </a:cubicBezTo>
                  <a:cubicBezTo>
                    <a:pt x="7450" y="395300"/>
                    <a:pt x="0" y="377313"/>
                    <a:pt x="0" y="358558"/>
                  </a:cubicBezTo>
                  <a:lnTo>
                    <a:pt x="0" y="70716"/>
                  </a:lnTo>
                  <a:cubicBezTo>
                    <a:pt x="0" y="51961"/>
                    <a:pt x="7450" y="33974"/>
                    <a:pt x="20712" y="20712"/>
                  </a:cubicBezTo>
                  <a:cubicBezTo>
                    <a:pt x="33974" y="7450"/>
                    <a:pt x="51961" y="0"/>
                    <a:pt x="70716" y="0"/>
                  </a:cubicBezTo>
                  <a:close/>
                </a:path>
              </a:pathLst>
            </a:custGeom>
            <a:solidFill>
              <a:srgbClr val="19336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470534" cy="467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 </a:t>
              </a:r>
              <a:r>
                <a:rPr lang="en-US" sz="31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Meet Our Team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-1880794" y="-816076"/>
            <a:ext cx="21820987" cy="1762900"/>
            <a:chOff x="0" y="0"/>
            <a:chExt cx="6110362" cy="49365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93361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5002460" y="441340"/>
            <a:ext cx="1492138" cy="1174720"/>
          </a:xfrm>
          <a:custGeom>
            <a:avLst/>
            <a:gdLst/>
            <a:ahLst/>
            <a:cxnLst/>
            <a:rect r="r" b="b" t="t" l="l"/>
            <a:pathLst>
              <a:path h="1174720" w="1492138">
                <a:moveTo>
                  <a:pt x="0" y="0"/>
                </a:moveTo>
                <a:lnTo>
                  <a:pt x="1492138" y="0"/>
                </a:lnTo>
                <a:lnTo>
                  <a:pt x="1492138" y="1174720"/>
                </a:lnTo>
                <a:lnTo>
                  <a:pt x="0" y="1174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569E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00569E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210049" y="1426555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52893" y="7316416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30039" y="1733723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54517" y="1295537"/>
            <a:ext cx="10660509" cy="7851900"/>
          </a:xfrm>
          <a:custGeom>
            <a:avLst/>
            <a:gdLst/>
            <a:ahLst/>
            <a:cxnLst/>
            <a:rect r="r" b="b" t="t" l="l"/>
            <a:pathLst>
              <a:path h="7851900" w="10660509">
                <a:moveTo>
                  <a:pt x="0" y="0"/>
                </a:moveTo>
                <a:lnTo>
                  <a:pt x="10660510" y="0"/>
                </a:lnTo>
                <a:lnTo>
                  <a:pt x="10660510" y="7851900"/>
                </a:lnTo>
                <a:lnTo>
                  <a:pt x="0" y="7851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720" t="-21108" r="-37527" b="-808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90999" y="1959695"/>
            <a:ext cx="5153535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42"/>
              </a:lnSpc>
              <a:spcBef>
                <a:spcPct val="0"/>
              </a:spcBef>
            </a:pPr>
            <a:r>
              <a:rPr lang="en-US" b="true" sz="4868" strike="noStrike" u="none">
                <a:solidFill>
                  <a:srgbClr val="00569E"/>
                </a:solidFill>
                <a:latin typeface="Now Bold"/>
                <a:ea typeface="Now Bold"/>
                <a:cs typeface="Now Bold"/>
                <a:sym typeface="Now Bold"/>
              </a:rPr>
              <a:t>PHONE SERVICE BY CUSTOMER OVER EVERY CITY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4824" y="5281803"/>
            <a:ext cx="5153535" cy="42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5"/>
              </a:lnSpc>
              <a:spcBef>
                <a:spcPct val="0"/>
              </a:spcBef>
            </a:pPr>
            <a:r>
              <a:rPr lang="en-US" sz="2688" spc="53">
                <a:solidFill>
                  <a:srgbClr val="0071C9"/>
                </a:solidFill>
                <a:latin typeface="Montserrat"/>
                <a:ea typeface="Montserrat"/>
                <a:cs typeface="Montserrat"/>
                <a:sym typeface="Montserrat"/>
              </a:rPr>
              <a:t>SSRS - Report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9771" y="6545480"/>
            <a:ext cx="377424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810230" y="2571750"/>
            <a:ext cx="290233" cy="5143500"/>
            <a:chOff x="0" y="0"/>
            <a:chExt cx="76440" cy="13546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440" cy="1354667"/>
            </a:xfrm>
            <a:custGeom>
              <a:avLst/>
              <a:gdLst/>
              <a:ahLst/>
              <a:cxnLst/>
              <a:rect r="r" b="b" t="t" l="l"/>
              <a:pathLst>
                <a:path h="1354667" w="76440">
                  <a:moveTo>
                    <a:pt x="0" y="0"/>
                  </a:moveTo>
                  <a:lnTo>
                    <a:pt x="76440" y="0"/>
                  </a:lnTo>
                  <a:lnTo>
                    <a:pt x="76440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19336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76440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730606" y="1316226"/>
            <a:ext cx="10528694" cy="7857062"/>
          </a:xfrm>
          <a:custGeom>
            <a:avLst/>
            <a:gdLst/>
            <a:ahLst/>
            <a:cxnLst/>
            <a:rect r="r" b="b" t="t" l="l"/>
            <a:pathLst>
              <a:path h="7857062" w="10528694">
                <a:moveTo>
                  <a:pt x="0" y="0"/>
                </a:moveTo>
                <a:lnTo>
                  <a:pt x="10528694" y="0"/>
                </a:lnTo>
                <a:lnTo>
                  <a:pt x="10528694" y="7857062"/>
                </a:lnTo>
                <a:lnTo>
                  <a:pt x="0" y="785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6" t="0" r="0" b="-425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6659" y="3061218"/>
            <a:ext cx="4957463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82"/>
              </a:lnSpc>
              <a:spcBef>
                <a:spcPct val="0"/>
              </a:spcBef>
            </a:pPr>
            <a:r>
              <a:rPr lang="en-US" b="true" sz="3568" strike="noStrike" u="none">
                <a:solidFill>
                  <a:srgbClr val="00569E"/>
                </a:solidFill>
                <a:latin typeface="Now Bold"/>
                <a:ea typeface="Now Bold"/>
                <a:cs typeface="Now Bold"/>
                <a:sym typeface="Now Bold"/>
              </a:rPr>
              <a:t>TELECOMUNICATION INTERNET TYPE BY CITY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9175" y="6842868"/>
            <a:ext cx="3255770" cy="60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0"/>
              </a:lnSpc>
              <a:spcBef>
                <a:spcPct val="0"/>
              </a:spcBef>
            </a:pPr>
            <a:r>
              <a:rPr lang="en-US" b="true" sz="3529">
                <a:solidFill>
                  <a:srgbClr val="00569E"/>
                </a:solidFill>
                <a:latin typeface="Lato Bold"/>
                <a:ea typeface="Lato Bold"/>
                <a:cs typeface="Lato Bold"/>
                <a:sym typeface="Lato Bold"/>
              </a:rPr>
              <a:t>SSRS (REPORT)</a:t>
            </a:r>
            <a:r>
              <a:rPr lang="en-US" b="true" sz="3529">
                <a:solidFill>
                  <a:srgbClr val="00569E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9771" y="6545480"/>
            <a:ext cx="377424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586392" y="2571750"/>
            <a:ext cx="290233" cy="5143500"/>
            <a:chOff x="0" y="0"/>
            <a:chExt cx="76440" cy="13546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440" cy="1354667"/>
            </a:xfrm>
            <a:custGeom>
              <a:avLst/>
              <a:gdLst/>
              <a:ahLst/>
              <a:cxnLst/>
              <a:rect r="r" b="b" t="t" l="l"/>
              <a:pathLst>
                <a:path h="1354667" w="76440">
                  <a:moveTo>
                    <a:pt x="0" y="0"/>
                  </a:moveTo>
                  <a:lnTo>
                    <a:pt x="76440" y="0"/>
                  </a:lnTo>
                  <a:lnTo>
                    <a:pt x="76440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19336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76440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094599" y="2277189"/>
            <a:ext cx="11750566" cy="5845921"/>
          </a:xfrm>
          <a:custGeom>
            <a:avLst/>
            <a:gdLst/>
            <a:ahLst/>
            <a:cxnLst/>
            <a:rect r="r" b="b" t="t" l="l"/>
            <a:pathLst>
              <a:path h="5845921" w="11750566">
                <a:moveTo>
                  <a:pt x="0" y="0"/>
                </a:moveTo>
                <a:lnTo>
                  <a:pt x="11750566" y="0"/>
                </a:lnTo>
                <a:lnTo>
                  <a:pt x="11750566" y="5845921"/>
                </a:lnTo>
                <a:lnTo>
                  <a:pt x="0" y="5845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75" t="-19427" r="-8194" b="-722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8930" y="3599950"/>
            <a:ext cx="4957463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2"/>
              </a:lnSpc>
              <a:spcBef>
                <a:spcPct val="0"/>
              </a:spcBef>
            </a:pPr>
            <a:r>
              <a:rPr lang="en-US" b="true" sz="3468">
                <a:solidFill>
                  <a:srgbClr val="00569E"/>
                </a:solidFill>
                <a:latin typeface="Now Bold"/>
                <a:ea typeface="Now Bold"/>
                <a:cs typeface="Now Bold"/>
                <a:sym typeface="Now Bold"/>
              </a:rPr>
              <a:t>CHURNED CUSTOMERS BY TENURE(1,2)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9175" y="6842868"/>
            <a:ext cx="3255770" cy="60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0"/>
              </a:lnSpc>
              <a:spcBef>
                <a:spcPct val="0"/>
              </a:spcBef>
            </a:pPr>
            <a:r>
              <a:rPr lang="en-US" b="true" sz="3529">
                <a:solidFill>
                  <a:srgbClr val="00569E"/>
                </a:solidFill>
                <a:latin typeface="Lato Bold"/>
                <a:ea typeface="Lato Bold"/>
                <a:cs typeface="Lato Bold"/>
                <a:sym typeface="Lato Bold"/>
              </a:rPr>
              <a:t>SSRS (REPORT)</a:t>
            </a:r>
            <a:r>
              <a:rPr lang="en-US" b="true" sz="3529">
                <a:solidFill>
                  <a:srgbClr val="00569E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72595" y="1936426"/>
            <a:ext cx="9328009" cy="6414148"/>
          </a:xfrm>
          <a:custGeom>
            <a:avLst/>
            <a:gdLst/>
            <a:ahLst/>
            <a:cxnLst/>
            <a:rect r="r" b="b" t="t" l="l"/>
            <a:pathLst>
              <a:path h="6414148" w="9328009">
                <a:moveTo>
                  <a:pt x="0" y="0"/>
                </a:moveTo>
                <a:lnTo>
                  <a:pt x="9328009" y="0"/>
                </a:lnTo>
                <a:lnTo>
                  <a:pt x="9328009" y="6414148"/>
                </a:lnTo>
                <a:lnTo>
                  <a:pt x="0" y="6414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340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72595" y="1502189"/>
            <a:ext cx="1034281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000000"/>
                </a:solidFill>
                <a:latin typeface="Droid Arabic Naskh Bold"/>
                <a:ea typeface="Droid Arabic Naskh Bold"/>
                <a:cs typeface="Droid Arabic Naskh Bold"/>
                <a:sym typeface="Droid Arabic Naskh Bold"/>
              </a:rPr>
              <a:t>Power BI Analysis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78112"/>
            <a:ext cx="16280700" cy="9408888"/>
          </a:xfrm>
          <a:custGeom>
            <a:avLst/>
            <a:gdLst/>
            <a:ahLst/>
            <a:cxnLst/>
            <a:rect r="r" b="b" t="t" l="l"/>
            <a:pathLst>
              <a:path h="9408888" w="16280700">
                <a:moveTo>
                  <a:pt x="0" y="0"/>
                </a:moveTo>
                <a:lnTo>
                  <a:pt x="16280700" y="0"/>
                </a:lnTo>
                <a:lnTo>
                  <a:pt x="16280700" y="9408888"/>
                </a:lnTo>
                <a:lnTo>
                  <a:pt x="0" y="940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67400" y="341289"/>
            <a:ext cx="65532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1E1E49"/>
                </a:solidFill>
                <a:latin typeface="XM Vahid Bold"/>
                <a:ea typeface="XM Vahid Bold"/>
                <a:cs typeface="XM Vahid Bold"/>
                <a:sym typeface="XM Vahid Bold"/>
              </a:rPr>
              <a:t>Overview (Dark Mode)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32462"/>
            <a:ext cx="16537770" cy="9557453"/>
          </a:xfrm>
          <a:custGeom>
            <a:avLst/>
            <a:gdLst/>
            <a:ahLst/>
            <a:cxnLst/>
            <a:rect r="r" b="b" t="t" l="l"/>
            <a:pathLst>
              <a:path h="9557453" w="16537770">
                <a:moveTo>
                  <a:pt x="0" y="0"/>
                </a:moveTo>
                <a:lnTo>
                  <a:pt x="16537770" y="0"/>
                </a:lnTo>
                <a:lnTo>
                  <a:pt x="16537770" y="9557453"/>
                </a:lnTo>
                <a:lnTo>
                  <a:pt x="0" y="9557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12259" y="341289"/>
            <a:ext cx="666348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1E1E49"/>
                </a:solidFill>
                <a:latin typeface="XM Vahid Bold"/>
                <a:ea typeface="XM Vahid Bold"/>
                <a:cs typeface="XM Vahid Bold"/>
                <a:sym typeface="XM Vahid Bold"/>
              </a:rPr>
              <a:t>Customer (Dark Mode)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32462"/>
            <a:ext cx="16279483" cy="9408185"/>
          </a:xfrm>
          <a:custGeom>
            <a:avLst/>
            <a:gdLst/>
            <a:ahLst/>
            <a:cxnLst/>
            <a:rect r="r" b="b" t="t" l="l"/>
            <a:pathLst>
              <a:path h="9408185" w="16279483">
                <a:moveTo>
                  <a:pt x="0" y="0"/>
                </a:moveTo>
                <a:lnTo>
                  <a:pt x="16279483" y="0"/>
                </a:lnTo>
                <a:lnTo>
                  <a:pt x="16279483" y="9408184"/>
                </a:lnTo>
                <a:lnTo>
                  <a:pt x="0" y="9408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34099" y="341289"/>
            <a:ext cx="84198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1E1E49"/>
                </a:solidFill>
                <a:latin typeface="XM Vahid Bold"/>
                <a:ea typeface="XM Vahid Bold"/>
                <a:cs typeface="XM Vahid Bold"/>
                <a:sym typeface="XM Vahid Bold"/>
              </a:rPr>
              <a:t>Internet Service (Dark Mode)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8098" y="962025"/>
            <a:ext cx="16311804" cy="9426864"/>
          </a:xfrm>
          <a:custGeom>
            <a:avLst/>
            <a:gdLst/>
            <a:ahLst/>
            <a:cxnLst/>
            <a:rect r="r" b="b" t="t" l="l"/>
            <a:pathLst>
              <a:path h="9426864" w="16311804">
                <a:moveTo>
                  <a:pt x="0" y="0"/>
                </a:moveTo>
                <a:lnTo>
                  <a:pt x="16311804" y="0"/>
                </a:lnTo>
                <a:lnTo>
                  <a:pt x="16311804" y="9426864"/>
                </a:lnTo>
                <a:lnTo>
                  <a:pt x="0" y="9426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99075" y="341289"/>
            <a:ext cx="808985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1E1E49"/>
                </a:solidFill>
                <a:latin typeface="XM Vahid Bold"/>
                <a:ea typeface="XM Vahid Bold"/>
                <a:cs typeface="XM Vahid Bold"/>
                <a:sym typeface="XM Vahid Bold"/>
              </a:rPr>
              <a:t>Phone Service (Dark Mode)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5869428" cy="9171207"/>
          </a:xfrm>
          <a:custGeom>
            <a:avLst/>
            <a:gdLst/>
            <a:ahLst/>
            <a:cxnLst/>
            <a:rect r="r" b="b" t="t" l="l"/>
            <a:pathLst>
              <a:path h="9171207" w="15869428">
                <a:moveTo>
                  <a:pt x="0" y="0"/>
                </a:moveTo>
                <a:lnTo>
                  <a:pt x="15869428" y="0"/>
                </a:lnTo>
                <a:lnTo>
                  <a:pt x="15869428" y="9171207"/>
                </a:lnTo>
                <a:lnTo>
                  <a:pt x="0" y="9171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15012" y="341289"/>
            <a:ext cx="665797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1E1E49"/>
                </a:solidFill>
                <a:latin typeface="XM Vahid Bold"/>
                <a:ea typeface="XM Vahid Bold"/>
                <a:cs typeface="XM Vahid Bold"/>
                <a:sym typeface="XM Vahid Bold"/>
              </a:rPr>
              <a:t> Category (Dark Mode)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6697" y="1228384"/>
            <a:ext cx="15674605" cy="9058616"/>
          </a:xfrm>
          <a:custGeom>
            <a:avLst/>
            <a:gdLst/>
            <a:ahLst/>
            <a:cxnLst/>
            <a:rect r="r" b="b" t="t" l="l"/>
            <a:pathLst>
              <a:path h="9058616" w="15674605">
                <a:moveTo>
                  <a:pt x="0" y="0"/>
                </a:moveTo>
                <a:lnTo>
                  <a:pt x="15674606" y="0"/>
                </a:lnTo>
                <a:lnTo>
                  <a:pt x="15674606" y="9058616"/>
                </a:lnTo>
                <a:lnTo>
                  <a:pt x="0" y="9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12421" y="341289"/>
            <a:ext cx="526315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1E1E49"/>
                </a:solidFill>
                <a:latin typeface="XM Vahid Bold"/>
                <a:ea typeface="XM Vahid Bold"/>
                <a:cs typeface="XM Vahid Bold"/>
                <a:sym typeface="XM Vahid Bold"/>
              </a:rPr>
              <a:t> Map (Dark Mode)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3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600" y="1905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087" t="0" r="-5408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520658" y="2434902"/>
            <a:ext cx="1142373" cy="11423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520658" y="4377356"/>
            <a:ext cx="1142373" cy="11423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E1E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520658" y="6428538"/>
            <a:ext cx="1142373" cy="114237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471916" y="2185940"/>
            <a:ext cx="1259208" cy="1304279"/>
          </a:xfrm>
          <a:custGeom>
            <a:avLst/>
            <a:gdLst/>
            <a:ahLst/>
            <a:cxnLst/>
            <a:rect r="r" b="b" t="t" l="l"/>
            <a:pathLst>
              <a:path h="1304279" w="1259208">
                <a:moveTo>
                  <a:pt x="0" y="0"/>
                </a:moveTo>
                <a:lnTo>
                  <a:pt x="1259209" y="0"/>
                </a:lnTo>
                <a:lnTo>
                  <a:pt x="1259209" y="1304278"/>
                </a:lnTo>
                <a:lnTo>
                  <a:pt x="0" y="13042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816" t="-11970" r="-31816" b="-46008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39905" y="4260521"/>
            <a:ext cx="957106" cy="1259208"/>
          </a:xfrm>
          <a:custGeom>
            <a:avLst/>
            <a:gdLst/>
            <a:ahLst/>
            <a:cxnLst/>
            <a:rect r="r" b="b" t="t" l="l"/>
            <a:pathLst>
              <a:path h="1259208" w="957106">
                <a:moveTo>
                  <a:pt x="0" y="0"/>
                </a:moveTo>
                <a:lnTo>
                  <a:pt x="957106" y="0"/>
                </a:lnTo>
                <a:lnTo>
                  <a:pt x="957106" y="1259208"/>
                </a:lnTo>
                <a:lnTo>
                  <a:pt x="0" y="1259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551" t="0" r="-14012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639905" y="6547785"/>
            <a:ext cx="957106" cy="1023126"/>
          </a:xfrm>
          <a:custGeom>
            <a:avLst/>
            <a:gdLst/>
            <a:ahLst/>
            <a:cxnLst/>
            <a:rect r="r" b="b" t="t" l="l"/>
            <a:pathLst>
              <a:path h="1023126" w="957106">
                <a:moveTo>
                  <a:pt x="0" y="0"/>
                </a:moveTo>
                <a:lnTo>
                  <a:pt x="957106" y="0"/>
                </a:lnTo>
                <a:lnTo>
                  <a:pt x="957106" y="1023126"/>
                </a:lnTo>
                <a:lnTo>
                  <a:pt x="0" y="10231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7172" t="-37662" r="-42745" b="-5412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597011" y="1064362"/>
            <a:ext cx="9879016" cy="741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INTRODUCTION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34072" y="2699976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b="true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Telecom Company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34072" y="4642430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b="true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Churn Customers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34072" y="6693612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b="true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Best Solutions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78112"/>
            <a:ext cx="16280700" cy="9408888"/>
          </a:xfrm>
          <a:custGeom>
            <a:avLst/>
            <a:gdLst/>
            <a:ahLst/>
            <a:cxnLst/>
            <a:rect r="r" b="b" t="t" l="l"/>
            <a:pathLst>
              <a:path h="9408888" w="16280700">
                <a:moveTo>
                  <a:pt x="0" y="0"/>
                </a:moveTo>
                <a:lnTo>
                  <a:pt x="16280700" y="0"/>
                </a:lnTo>
                <a:lnTo>
                  <a:pt x="16280700" y="9408888"/>
                </a:lnTo>
                <a:lnTo>
                  <a:pt x="0" y="940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" r="0" b="-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20581" y="341289"/>
            <a:ext cx="68468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1E1E49"/>
                </a:solidFill>
                <a:latin typeface="XM Vahid Bold"/>
                <a:ea typeface="XM Vahid Bold"/>
                <a:cs typeface="XM Vahid Bold"/>
                <a:sym typeface="XM Vahid Bold"/>
              </a:rPr>
              <a:t>Overview (White Mode)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32462"/>
            <a:ext cx="16537770" cy="9557453"/>
          </a:xfrm>
          <a:custGeom>
            <a:avLst/>
            <a:gdLst/>
            <a:ahLst/>
            <a:cxnLst/>
            <a:rect r="r" b="b" t="t" l="l"/>
            <a:pathLst>
              <a:path h="9557453" w="16537770">
                <a:moveTo>
                  <a:pt x="0" y="0"/>
                </a:moveTo>
                <a:lnTo>
                  <a:pt x="16537770" y="0"/>
                </a:lnTo>
                <a:lnTo>
                  <a:pt x="16537770" y="9557453"/>
                </a:lnTo>
                <a:lnTo>
                  <a:pt x="0" y="9557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" r="0" b="-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65440" y="341289"/>
            <a:ext cx="695712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1E1E49"/>
                </a:solidFill>
                <a:latin typeface="XM Vahid Bold"/>
                <a:ea typeface="XM Vahid Bold"/>
                <a:cs typeface="XM Vahid Bold"/>
                <a:sym typeface="XM Vahid Bold"/>
              </a:rPr>
              <a:t>Customer (White Mode)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32462"/>
            <a:ext cx="16279483" cy="9408185"/>
          </a:xfrm>
          <a:custGeom>
            <a:avLst/>
            <a:gdLst/>
            <a:ahLst/>
            <a:cxnLst/>
            <a:rect r="r" b="b" t="t" l="l"/>
            <a:pathLst>
              <a:path h="9408185" w="16279483">
                <a:moveTo>
                  <a:pt x="0" y="0"/>
                </a:moveTo>
                <a:lnTo>
                  <a:pt x="16279483" y="0"/>
                </a:lnTo>
                <a:lnTo>
                  <a:pt x="16279483" y="9408184"/>
                </a:lnTo>
                <a:lnTo>
                  <a:pt x="0" y="9408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" r="0" b="-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87205" y="341289"/>
            <a:ext cx="871358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1E1E49"/>
                </a:solidFill>
                <a:latin typeface="XM Vahid Bold"/>
                <a:ea typeface="XM Vahid Bold"/>
                <a:cs typeface="XM Vahid Bold"/>
                <a:sym typeface="XM Vahid Bold"/>
              </a:rPr>
              <a:t>Internet Service (White Mode)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8098" y="962025"/>
            <a:ext cx="16311804" cy="9426864"/>
          </a:xfrm>
          <a:custGeom>
            <a:avLst/>
            <a:gdLst/>
            <a:ahLst/>
            <a:cxnLst/>
            <a:rect r="r" b="b" t="t" l="l"/>
            <a:pathLst>
              <a:path h="9426864" w="16311804">
                <a:moveTo>
                  <a:pt x="0" y="0"/>
                </a:moveTo>
                <a:lnTo>
                  <a:pt x="16311804" y="0"/>
                </a:lnTo>
                <a:lnTo>
                  <a:pt x="16311804" y="9426864"/>
                </a:lnTo>
                <a:lnTo>
                  <a:pt x="0" y="9426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" r="0" b="-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52181" y="341289"/>
            <a:ext cx="838363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1E1E49"/>
                </a:solidFill>
                <a:latin typeface="XM Vahid Bold"/>
                <a:ea typeface="XM Vahid Bold"/>
                <a:cs typeface="XM Vahid Bold"/>
                <a:sym typeface="XM Vahid Bold"/>
              </a:rPr>
              <a:t>Phone Service (White Mode)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5869428" cy="9171207"/>
          </a:xfrm>
          <a:custGeom>
            <a:avLst/>
            <a:gdLst/>
            <a:ahLst/>
            <a:cxnLst/>
            <a:rect r="r" b="b" t="t" l="l"/>
            <a:pathLst>
              <a:path h="9171207" w="15869428">
                <a:moveTo>
                  <a:pt x="0" y="0"/>
                </a:moveTo>
                <a:lnTo>
                  <a:pt x="15869428" y="0"/>
                </a:lnTo>
                <a:lnTo>
                  <a:pt x="15869428" y="9171207"/>
                </a:lnTo>
                <a:lnTo>
                  <a:pt x="0" y="9171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" r="0" b="-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68119" y="341289"/>
            <a:ext cx="695176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1E1E49"/>
                </a:solidFill>
                <a:latin typeface="XM Vahid Bold"/>
                <a:ea typeface="XM Vahid Bold"/>
                <a:cs typeface="XM Vahid Bold"/>
                <a:sym typeface="XM Vahid Bold"/>
              </a:rPr>
              <a:t> Category (White Mode)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6697" y="1228384"/>
            <a:ext cx="15674605" cy="9058616"/>
          </a:xfrm>
          <a:custGeom>
            <a:avLst/>
            <a:gdLst/>
            <a:ahLst/>
            <a:cxnLst/>
            <a:rect r="r" b="b" t="t" l="l"/>
            <a:pathLst>
              <a:path h="9058616" w="15674605">
                <a:moveTo>
                  <a:pt x="0" y="0"/>
                </a:moveTo>
                <a:lnTo>
                  <a:pt x="15674606" y="0"/>
                </a:lnTo>
                <a:lnTo>
                  <a:pt x="15674606" y="9058616"/>
                </a:lnTo>
                <a:lnTo>
                  <a:pt x="0" y="9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07" t="0" r="-210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65602" y="341289"/>
            <a:ext cx="555679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1E1E49"/>
                </a:solidFill>
                <a:latin typeface="XM Vahid Bold"/>
                <a:ea typeface="XM Vahid Bold"/>
                <a:cs typeface="XM Vahid Bold"/>
                <a:sym typeface="XM Vahid Bold"/>
              </a:rPr>
              <a:t> Map (White Mode)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57900" y="3311753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62214" y="1502189"/>
            <a:ext cx="976357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000000"/>
                </a:solidFill>
                <a:latin typeface="Droid Arabic Naskh Bold"/>
                <a:ea typeface="Droid Arabic Naskh Bold"/>
                <a:cs typeface="Droid Arabic Naskh Bold"/>
                <a:sym typeface="Droid Arabic Naskh Bold"/>
              </a:rPr>
              <a:t>Tableau Analysis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78112"/>
            <a:ext cx="16280700" cy="9408888"/>
          </a:xfrm>
          <a:custGeom>
            <a:avLst/>
            <a:gdLst/>
            <a:ahLst/>
            <a:cxnLst/>
            <a:rect r="r" b="b" t="t" l="l"/>
            <a:pathLst>
              <a:path h="9408888" w="16280700">
                <a:moveTo>
                  <a:pt x="0" y="0"/>
                </a:moveTo>
                <a:lnTo>
                  <a:pt x="16280700" y="0"/>
                </a:lnTo>
                <a:lnTo>
                  <a:pt x="16280700" y="9408888"/>
                </a:lnTo>
                <a:lnTo>
                  <a:pt x="0" y="940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3" t="0" r="-45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79234" y="341289"/>
            <a:ext cx="292953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1E1E49"/>
                </a:solidFill>
                <a:latin typeface="XM Vahid Bold"/>
                <a:ea typeface="XM Vahid Bold"/>
                <a:cs typeface="XM Vahid Bold"/>
                <a:sym typeface="XM Vahid Bold"/>
              </a:rPr>
              <a:t>Overview 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32462"/>
            <a:ext cx="16537770" cy="9557453"/>
          </a:xfrm>
          <a:custGeom>
            <a:avLst/>
            <a:gdLst/>
            <a:ahLst/>
            <a:cxnLst/>
            <a:rect r="r" b="b" t="t" l="l"/>
            <a:pathLst>
              <a:path h="9557453" w="16537770">
                <a:moveTo>
                  <a:pt x="0" y="0"/>
                </a:moveTo>
                <a:lnTo>
                  <a:pt x="16537770" y="0"/>
                </a:lnTo>
                <a:lnTo>
                  <a:pt x="16537770" y="9557453"/>
                </a:lnTo>
                <a:lnTo>
                  <a:pt x="0" y="9557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" t="0" r="-29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12794" y="341289"/>
            <a:ext cx="286241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1E1E49"/>
                </a:solidFill>
                <a:latin typeface="XM Vahid Bold"/>
                <a:ea typeface="XM Vahid Bold"/>
                <a:cs typeface="XM Vahid Bold"/>
                <a:sym typeface="XM Vahid Bold"/>
              </a:rPr>
              <a:t>Customer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32462"/>
            <a:ext cx="16279483" cy="9408185"/>
          </a:xfrm>
          <a:custGeom>
            <a:avLst/>
            <a:gdLst/>
            <a:ahLst/>
            <a:cxnLst/>
            <a:rect r="r" b="b" t="t" l="l"/>
            <a:pathLst>
              <a:path h="9408185" w="16279483">
                <a:moveTo>
                  <a:pt x="0" y="0"/>
                </a:moveTo>
                <a:lnTo>
                  <a:pt x="16279483" y="0"/>
                </a:lnTo>
                <a:lnTo>
                  <a:pt x="16279483" y="9408184"/>
                </a:lnTo>
                <a:lnTo>
                  <a:pt x="0" y="9408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3" t="0" r="-45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45932" y="341289"/>
            <a:ext cx="479613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1E1E49"/>
                </a:solidFill>
                <a:latin typeface="XM Vahid Bold"/>
                <a:ea typeface="XM Vahid Bold"/>
                <a:cs typeface="XM Vahid Bold"/>
                <a:sym typeface="XM Vahid Bold"/>
              </a:rPr>
              <a:t>Internet Service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7986" y="4885605"/>
            <a:ext cx="4780784" cy="2627104"/>
            <a:chOff x="0" y="0"/>
            <a:chExt cx="812800" cy="4466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46644"/>
            </a:xfrm>
            <a:custGeom>
              <a:avLst/>
              <a:gdLst/>
              <a:ahLst/>
              <a:cxnLst/>
              <a:rect r="r" b="b" t="t" l="l"/>
              <a:pathLst>
                <a:path h="446644" w="812800">
                  <a:moveTo>
                    <a:pt x="609600" y="0"/>
                  </a:moveTo>
                  <a:cubicBezTo>
                    <a:pt x="721824" y="0"/>
                    <a:pt x="812800" y="99985"/>
                    <a:pt x="812800" y="223322"/>
                  </a:cubicBezTo>
                  <a:cubicBezTo>
                    <a:pt x="812800" y="346660"/>
                    <a:pt x="721824" y="446644"/>
                    <a:pt x="609600" y="446644"/>
                  </a:cubicBezTo>
                  <a:lnTo>
                    <a:pt x="203200" y="446644"/>
                  </a:lnTo>
                  <a:cubicBezTo>
                    <a:pt x="90976" y="446644"/>
                    <a:pt x="0" y="346660"/>
                    <a:pt x="0" y="223322"/>
                  </a:cubicBezTo>
                  <a:cubicBezTo>
                    <a:pt x="0" y="9998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E1E4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61925"/>
              <a:ext cx="812800" cy="608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278"/>
                </a:lnSpc>
              </a:pPr>
            </a:p>
            <a:p>
              <a:pPr algn="ctr">
                <a:lnSpc>
                  <a:spcPts val="8278"/>
                </a:lnSpc>
              </a:pPr>
              <a:r>
                <a:rPr lang="en-US" b="true" sz="5913" spc="-118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Content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85111" y="4782032"/>
            <a:ext cx="4052367" cy="1168785"/>
            <a:chOff x="0" y="0"/>
            <a:chExt cx="1067290" cy="3078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290" cy="307828"/>
            </a:xfrm>
            <a:custGeom>
              <a:avLst/>
              <a:gdLst/>
              <a:ahLst/>
              <a:cxnLst/>
              <a:rect r="r" b="b" t="t" l="l"/>
              <a:pathLst>
                <a:path h="307828" w="1067290">
                  <a:moveTo>
                    <a:pt x="32478" y="0"/>
                  </a:moveTo>
                  <a:lnTo>
                    <a:pt x="1034812" y="0"/>
                  </a:lnTo>
                  <a:cubicBezTo>
                    <a:pt x="1043426" y="0"/>
                    <a:pt x="1051687" y="3422"/>
                    <a:pt x="1057777" y="9513"/>
                  </a:cubicBezTo>
                  <a:cubicBezTo>
                    <a:pt x="1063868" y="15603"/>
                    <a:pt x="1067290" y="23864"/>
                    <a:pt x="1067290" y="32478"/>
                  </a:cubicBezTo>
                  <a:lnTo>
                    <a:pt x="1067290" y="275350"/>
                  </a:lnTo>
                  <a:cubicBezTo>
                    <a:pt x="1067290" y="283964"/>
                    <a:pt x="1063868" y="292225"/>
                    <a:pt x="1057777" y="298316"/>
                  </a:cubicBezTo>
                  <a:cubicBezTo>
                    <a:pt x="1051687" y="304406"/>
                    <a:pt x="1043426" y="307828"/>
                    <a:pt x="1034812" y="307828"/>
                  </a:cubicBezTo>
                  <a:lnTo>
                    <a:pt x="32478" y="307828"/>
                  </a:lnTo>
                  <a:cubicBezTo>
                    <a:pt x="14541" y="307828"/>
                    <a:pt x="0" y="293287"/>
                    <a:pt x="0" y="275350"/>
                  </a:cubicBezTo>
                  <a:lnTo>
                    <a:pt x="0" y="32478"/>
                  </a:lnTo>
                  <a:cubicBezTo>
                    <a:pt x="0" y="23864"/>
                    <a:pt x="3422" y="15603"/>
                    <a:pt x="9513" y="9513"/>
                  </a:cubicBezTo>
                  <a:cubicBezTo>
                    <a:pt x="15603" y="3422"/>
                    <a:pt x="23864" y="0"/>
                    <a:pt x="32478" y="0"/>
                  </a:cubicBezTo>
                  <a:close/>
                </a:path>
              </a:pathLst>
            </a:custGeom>
            <a:solidFill>
              <a:srgbClr val="19336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067290" cy="4030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18"/>
                </a:lnSpc>
              </a:pPr>
              <a:r>
                <a:rPr lang="en-US" b="true" sz="3013" spc="-6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DWH Design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8763" y="6199157"/>
            <a:ext cx="3777432" cy="1176752"/>
            <a:chOff x="0" y="0"/>
            <a:chExt cx="994879" cy="3099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4879" cy="309927"/>
            </a:xfrm>
            <a:custGeom>
              <a:avLst/>
              <a:gdLst/>
              <a:ahLst/>
              <a:cxnLst/>
              <a:rect r="r" b="b" t="t" l="l"/>
              <a:pathLst>
                <a:path h="309927" w="994879">
                  <a:moveTo>
                    <a:pt x="34842" y="0"/>
                  </a:moveTo>
                  <a:lnTo>
                    <a:pt x="960037" y="0"/>
                  </a:lnTo>
                  <a:cubicBezTo>
                    <a:pt x="969278" y="0"/>
                    <a:pt x="978140" y="3671"/>
                    <a:pt x="984674" y="10205"/>
                  </a:cubicBezTo>
                  <a:cubicBezTo>
                    <a:pt x="991208" y="16739"/>
                    <a:pt x="994879" y="25601"/>
                    <a:pt x="994879" y="34842"/>
                  </a:cubicBezTo>
                  <a:lnTo>
                    <a:pt x="994879" y="275085"/>
                  </a:lnTo>
                  <a:cubicBezTo>
                    <a:pt x="994879" y="284325"/>
                    <a:pt x="991208" y="293187"/>
                    <a:pt x="984674" y="299722"/>
                  </a:cubicBezTo>
                  <a:cubicBezTo>
                    <a:pt x="978140" y="306256"/>
                    <a:pt x="969278" y="309927"/>
                    <a:pt x="960037" y="309927"/>
                  </a:cubicBezTo>
                  <a:lnTo>
                    <a:pt x="34842" y="309927"/>
                  </a:lnTo>
                  <a:cubicBezTo>
                    <a:pt x="25601" y="309927"/>
                    <a:pt x="16739" y="306256"/>
                    <a:pt x="10205" y="299722"/>
                  </a:cubicBezTo>
                  <a:cubicBezTo>
                    <a:pt x="3671" y="293187"/>
                    <a:pt x="0" y="284325"/>
                    <a:pt x="0" y="275085"/>
                  </a:cubicBezTo>
                  <a:lnTo>
                    <a:pt x="0" y="34842"/>
                  </a:lnTo>
                  <a:cubicBezTo>
                    <a:pt x="0" y="25601"/>
                    <a:pt x="3671" y="16739"/>
                    <a:pt x="10205" y="10205"/>
                  </a:cubicBezTo>
                  <a:cubicBezTo>
                    <a:pt x="16739" y="3671"/>
                    <a:pt x="25601" y="0"/>
                    <a:pt x="34842" y="0"/>
                  </a:cubicBezTo>
                  <a:close/>
                </a:path>
              </a:pathLst>
            </a:custGeom>
            <a:solidFill>
              <a:srgbClr val="19336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994879" cy="405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58"/>
                </a:lnSpc>
              </a:pPr>
              <a:r>
                <a:rPr lang="en-US" b="true" sz="3113" spc="-6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ETL Process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38927" y="7754166"/>
            <a:ext cx="4096964" cy="1133045"/>
            <a:chOff x="0" y="0"/>
            <a:chExt cx="1079036" cy="2984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9036" cy="298415"/>
            </a:xfrm>
            <a:custGeom>
              <a:avLst/>
              <a:gdLst/>
              <a:ahLst/>
              <a:cxnLst/>
              <a:rect r="r" b="b" t="t" l="l"/>
              <a:pathLst>
                <a:path h="298415" w="1079036">
                  <a:moveTo>
                    <a:pt x="32124" y="0"/>
                  </a:moveTo>
                  <a:lnTo>
                    <a:pt x="1046911" y="0"/>
                  </a:lnTo>
                  <a:cubicBezTo>
                    <a:pt x="1064653" y="0"/>
                    <a:pt x="1079036" y="14383"/>
                    <a:pt x="1079036" y="32124"/>
                  </a:cubicBezTo>
                  <a:lnTo>
                    <a:pt x="1079036" y="266291"/>
                  </a:lnTo>
                  <a:cubicBezTo>
                    <a:pt x="1079036" y="284033"/>
                    <a:pt x="1064653" y="298415"/>
                    <a:pt x="1046911" y="298415"/>
                  </a:cubicBezTo>
                  <a:lnTo>
                    <a:pt x="32124" y="298415"/>
                  </a:lnTo>
                  <a:cubicBezTo>
                    <a:pt x="23605" y="298415"/>
                    <a:pt x="15434" y="295031"/>
                    <a:pt x="9409" y="289006"/>
                  </a:cubicBezTo>
                  <a:cubicBezTo>
                    <a:pt x="3385" y="282982"/>
                    <a:pt x="0" y="274811"/>
                    <a:pt x="0" y="266291"/>
                  </a:cubicBezTo>
                  <a:lnTo>
                    <a:pt x="0" y="32124"/>
                  </a:lnTo>
                  <a:cubicBezTo>
                    <a:pt x="0" y="23605"/>
                    <a:pt x="3385" y="15434"/>
                    <a:pt x="9409" y="9409"/>
                  </a:cubicBezTo>
                  <a:cubicBezTo>
                    <a:pt x="15434" y="3385"/>
                    <a:pt x="23605" y="0"/>
                    <a:pt x="32124" y="0"/>
                  </a:cubicBezTo>
                  <a:close/>
                </a:path>
              </a:pathLst>
            </a:custGeom>
            <a:solidFill>
              <a:srgbClr val="19336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1079036" cy="393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18"/>
                </a:lnSpc>
              </a:pPr>
              <a:r>
                <a:rPr lang="en-US" b="true" sz="3013" spc="-6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Analyzing data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81007" y="9496150"/>
            <a:ext cx="17535511" cy="3086100"/>
            <a:chOff x="0" y="0"/>
            <a:chExt cx="4618406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618406" cy="812800"/>
            </a:xfrm>
            <a:custGeom>
              <a:avLst/>
              <a:gdLst/>
              <a:ahLst/>
              <a:cxnLst/>
              <a:rect r="r" b="b" t="t" l="l"/>
              <a:pathLst>
                <a:path h="812800" w="4618406">
                  <a:moveTo>
                    <a:pt x="22516" y="0"/>
                  </a:moveTo>
                  <a:lnTo>
                    <a:pt x="4595890" y="0"/>
                  </a:lnTo>
                  <a:cubicBezTo>
                    <a:pt x="4601861" y="0"/>
                    <a:pt x="4607589" y="2372"/>
                    <a:pt x="4611811" y="6595"/>
                  </a:cubicBezTo>
                  <a:cubicBezTo>
                    <a:pt x="4616034" y="10818"/>
                    <a:pt x="4618406" y="16545"/>
                    <a:pt x="4618406" y="22516"/>
                  </a:cubicBezTo>
                  <a:lnTo>
                    <a:pt x="4618406" y="790284"/>
                  </a:lnTo>
                  <a:cubicBezTo>
                    <a:pt x="4618406" y="802719"/>
                    <a:pt x="4608325" y="812800"/>
                    <a:pt x="4595890" y="812800"/>
                  </a:cubicBezTo>
                  <a:lnTo>
                    <a:pt x="22516" y="812800"/>
                  </a:lnTo>
                  <a:cubicBezTo>
                    <a:pt x="10081" y="812800"/>
                    <a:pt x="0" y="802719"/>
                    <a:pt x="0" y="790284"/>
                  </a:cubicBezTo>
                  <a:lnTo>
                    <a:pt x="0" y="22516"/>
                  </a:lnTo>
                  <a:cubicBezTo>
                    <a:pt x="0" y="10081"/>
                    <a:pt x="10081" y="0"/>
                    <a:pt x="22516" y="0"/>
                  </a:cubicBezTo>
                  <a:close/>
                </a:path>
              </a:pathLst>
            </a:custGeom>
            <a:solidFill>
              <a:srgbClr val="19336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618406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139238" y="4910943"/>
            <a:ext cx="9525" cy="407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3238"/>
              </a:lnSpc>
              <a:spcBef>
                <a:spcPct val="0"/>
              </a:spcBef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5139245" y="3319849"/>
            <a:ext cx="4004755" cy="1205008"/>
            <a:chOff x="0" y="0"/>
            <a:chExt cx="1054750" cy="3173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54750" cy="317368"/>
            </a:xfrm>
            <a:custGeom>
              <a:avLst/>
              <a:gdLst/>
              <a:ahLst/>
              <a:cxnLst/>
              <a:rect r="r" b="b" t="t" l="l"/>
              <a:pathLst>
                <a:path h="317368" w="1054750">
                  <a:moveTo>
                    <a:pt x="32864" y="0"/>
                  </a:moveTo>
                  <a:lnTo>
                    <a:pt x="1021886" y="0"/>
                  </a:lnTo>
                  <a:cubicBezTo>
                    <a:pt x="1030602" y="0"/>
                    <a:pt x="1038961" y="3462"/>
                    <a:pt x="1045125" y="9626"/>
                  </a:cubicBezTo>
                  <a:cubicBezTo>
                    <a:pt x="1051288" y="15789"/>
                    <a:pt x="1054750" y="24148"/>
                    <a:pt x="1054750" y="32864"/>
                  </a:cubicBezTo>
                  <a:lnTo>
                    <a:pt x="1054750" y="284504"/>
                  </a:lnTo>
                  <a:cubicBezTo>
                    <a:pt x="1054750" y="302655"/>
                    <a:pt x="1040037" y="317368"/>
                    <a:pt x="1021886" y="317368"/>
                  </a:cubicBezTo>
                  <a:lnTo>
                    <a:pt x="32864" y="317368"/>
                  </a:lnTo>
                  <a:cubicBezTo>
                    <a:pt x="14714" y="317368"/>
                    <a:pt x="0" y="302655"/>
                    <a:pt x="0" y="284504"/>
                  </a:cubicBezTo>
                  <a:lnTo>
                    <a:pt x="0" y="32864"/>
                  </a:lnTo>
                  <a:cubicBezTo>
                    <a:pt x="0" y="24148"/>
                    <a:pt x="3462" y="15789"/>
                    <a:pt x="9626" y="9626"/>
                  </a:cubicBezTo>
                  <a:cubicBezTo>
                    <a:pt x="15789" y="3462"/>
                    <a:pt x="24148" y="0"/>
                    <a:pt x="32864" y="0"/>
                  </a:cubicBezTo>
                  <a:close/>
                </a:path>
              </a:pathLst>
            </a:custGeom>
            <a:solidFill>
              <a:srgbClr val="19336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1054750" cy="412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58"/>
                </a:lnSpc>
              </a:pPr>
              <a:r>
                <a:rPr lang="en-US" b="true" sz="3113" spc="-6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Database Design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431156" y="1915434"/>
            <a:ext cx="3777432" cy="1148177"/>
            <a:chOff x="0" y="0"/>
            <a:chExt cx="994879" cy="30240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94879" cy="302401"/>
            </a:xfrm>
            <a:custGeom>
              <a:avLst/>
              <a:gdLst/>
              <a:ahLst/>
              <a:cxnLst/>
              <a:rect r="r" b="b" t="t" l="l"/>
              <a:pathLst>
                <a:path h="302401" w="994879">
                  <a:moveTo>
                    <a:pt x="34842" y="0"/>
                  </a:moveTo>
                  <a:lnTo>
                    <a:pt x="960037" y="0"/>
                  </a:lnTo>
                  <a:cubicBezTo>
                    <a:pt x="969278" y="0"/>
                    <a:pt x="978140" y="3671"/>
                    <a:pt x="984674" y="10205"/>
                  </a:cubicBezTo>
                  <a:cubicBezTo>
                    <a:pt x="991208" y="16739"/>
                    <a:pt x="994879" y="25601"/>
                    <a:pt x="994879" y="34842"/>
                  </a:cubicBezTo>
                  <a:lnTo>
                    <a:pt x="994879" y="267559"/>
                  </a:lnTo>
                  <a:cubicBezTo>
                    <a:pt x="994879" y="276799"/>
                    <a:pt x="991208" y="285662"/>
                    <a:pt x="984674" y="292196"/>
                  </a:cubicBezTo>
                  <a:cubicBezTo>
                    <a:pt x="978140" y="298730"/>
                    <a:pt x="969278" y="302401"/>
                    <a:pt x="960037" y="302401"/>
                  </a:cubicBezTo>
                  <a:lnTo>
                    <a:pt x="34842" y="302401"/>
                  </a:lnTo>
                  <a:cubicBezTo>
                    <a:pt x="25601" y="302401"/>
                    <a:pt x="16739" y="298730"/>
                    <a:pt x="10205" y="292196"/>
                  </a:cubicBezTo>
                  <a:cubicBezTo>
                    <a:pt x="3671" y="285662"/>
                    <a:pt x="0" y="276799"/>
                    <a:pt x="0" y="267559"/>
                  </a:cubicBezTo>
                  <a:lnTo>
                    <a:pt x="0" y="34842"/>
                  </a:lnTo>
                  <a:cubicBezTo>
                    <a:pt x="0" y="25601"/>
                    <a:pt x="3671" y="16739"/>
                    <a:pt x="10205" y="10205"/>
                  </a:cubicBezTo>
                  <a:cubicBezTo>
                    <a:pt x="16739" y="3671"/>
                    <a:pt x="25601" y="0"/>
                    <a:pt x="34842" y="0"/>
                  </a:cubicBezTo>
                  <a:close/>
                </a:path>
              </a:pathLst>
            </a:custGeom>
            <a:solidFill>
              <a:srgbClr val="19336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994879" cy="397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58"/>
                </a:lnSpc>
              </a:pPr>
              <a:r>
                <a:rPr lang="en-US" b="true" sz="3113" spc="-6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Introduction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8098" y="962025"/>
            <a:ext cx="16311804" cy="9426864"/>
          </a:xfrm>
          <a:custGeom>
            <a:avLst/>
            <a:gdLst/>
            <a:ahLst/>
            <a:cxnLst/>
            <a:rect r="r" b="b" t="t" l="l"/>
            <a:pathLst>
              <a:path h="9426864" w="16311804">
                <a:moveTo>
                  <a:pt x="0" y="0"/>
                </a:moveTo>
                <a:lnTo>
                  <a:pt x="16311804" y="0"/>
                </a:lnTo>
                <a:lnTo>
                  <a:pt x="16311804" y="9426864"/>
                </a:lnTo>
                <a:lnTo>
                  <a:pt x="0" y="9426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" t="0" r="-29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10834" y="341289"/>
            <a:ext cx="446633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1E1E49"/>
                </a:solidFill>
                <a:latin typeface="XM Vahid Bold"/>
                <a:ea typeface="XM Vahid Bold"/>
                <a:cs typeface="XM Vahid Bold"/>
                <a:sym typeface="XM Vahid Bold"/>
              </a:rPr>
              <a:t>Phone Service 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5869428" cy="9171207"/>
          </a:xfrm>
          <a:custGeom>
            <a:avLst/>
            <a:gdLst/>
            <a:ahLst/>
            <a:cxnLst/>
            <a:rect r="r" b="b" t="t" l="l"/>
            <a:pathLst>
              <a:path h="9171207" w="15869428">
                <a:moveTo>
                  <a:pt x="0" y="0"/>
                </a:moveTo>
                <a:lnTo>
                  <a:pt x="15869428" y="0"/>
                </a:lnTo>
                <a:lnTo>
                  <a:pt x="15869428" y="9171207"/>
                </a:lnTo>
                <a:lnTo>
                  <a:pt x="0" y="9171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5" t="0" r="-77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26772" y="341289"/>
            <a:ext cx="303445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1E1E49"/>
                </a:solidFill>
                <a:latin typeface="XM Vahid Bold"/>
                <a:ea typeface="XM Vahid Bold"/>
                <a:cs typeface="XM Vahid Bold"/>
                <a:sym typeface="XM Vahid Bold"/>
              </a:rPr>
              <a:t> Category 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6697" y="1228384"/>
            <a:ext cx="15674605" cy="9058616"/>
          </a:xfrm>
          <a:custGeom>
            <a:avLst/>
            <a:gdLst/>
            <a:ahLst/>
            <a:cxnLst/>
            <a:rect r="r" b="b" t="t" l="l"/>
            <a:pathLst>
              <a:path h="9058616" w="15674605">
                <a:moveTo>
                  <a:pt x="0" y="0"/>
                </a:moveTo>
                <a:lnTo>
                  <a:pt x="15674606" y="0"/>
                </a:lnTo>
                <a:lnTo>
                  <a:pt x="15674606" y="9058616"/>
                </a:lnTo>
                <a:lnTo>
                  <a:pt x="0" y="9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" t="0" r="-13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12956" y="341289"/>
            <a:ext cx="146208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1E1E49"/>
                </a:solidFill>
                <a:latin typeface="XM Vahid Bold"/>
                <a:ea typeface="XM Vahid Bold"/>
                <a:cs typeface="XM Vahid Bold"/>
                <a:sym typeface="XM Vahid Bold"/>
              </a:rPr>
              <a:t> Map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11717" y="3343990"/>
            <a:ext cx="7064566" cy="6172200"/>
          </a:xfrm>
          <a:custGeom>
            <a:avLst/>
            <a:gdLst/>
            <a:ahLst/>
            <a:cxnLst/>
            <a:rect r="r" b="b" t="t" l="l"/>
            <a:pathLst>
              <a:path h="6172200" w="7064566">
                <a:moveTo>
                  <a:pt x="0" y="0"/>
                </a:moveTo>
                <a:lnTo>
                  <a:pt x="7064566" y="0"/>
                </a:lnTo>
                <a:lnTo>
                  <a:pt x="706456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94610" y="1502189"/>
            <a:ext cx="809878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000000"/>
                </a:solidFill>
                <a:latin typeface="Droid Arabic Naskh Bold"/>
                <a:ea typeface="Droid Arabic Naskh Bold"/>
                <a:cs typeface="Droid Arabic Naskh Bold"/>
                <a:sym typeface="Droid Arabic Naskh Bold"/>
              </a:rPr>
              <a:t>Excel Analysis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963985" y="8681502"/>
            <a:ext cx="7523780" cy="75237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50606" y="1156056"/>
            <a:ext cx="16266584" cy="9130944"/>
          </a:xfrm>
          <a:custGeom>
            <a:avLst/>
            <a:gdLst/>
            <a:ahLst/>
            <a:cxnLst/>
            <a:rect r="r" b="b" t="t" l="l"/>
            <a:pathLst>
              <a:path h="9130944" w="16266584">
                <a:moveTo>
                  <a:pt x="0" y="0"/>
                </a:moveTo>
                <a:lnTo>
                  <a:pt x="16266584" y="0"/>
                </a:lnTo>
                <a:lnTo>
                  <a:pt x="16266584" y="9130944"/>
                </a:lnTo>
                <a:lnTo>
                  <a:pt x="0" y="9130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44" t="-37538" r="-71507" b="-3679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5756165" y="179705"/>
            <a:ext cx="57318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135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Excel Dashboards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3303" y="3699913"/>
            <a:ext cx="2578727" cy="1432874"/>
            <a:chOff x="0" y="0"/>
            <a:chExt cx="4159440" cy="23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00569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14184" y="4098975"/>
            <a:ext cx="2087711" cy="2089050"/>
            <a:chOff x="0" y="0"/>
            <a:chExt cx="3367440" cy="336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988013" y="4097636"/>
            <a:ext cx="2088157" cy="2086818"/>
            <a:chOff x="0" y="0"/>
            <a:chExt cx="3368160" cy="336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873740" y="5103326"/>
            <a:ext cx="2582745" cy="1431089"/>
            <a:chOff x="0" y="0"/>
            <a:chExt cx="4165920" cy="23083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00569E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713659" y="3726249"/>
            <a:ext cx="2578727" cy="1432874"/>
            <a:chOff x="0" y="0"/>
            <a:chExt cx="4159440" cy="23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00569E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814541" y="4125311"/>
            <a:ext cx="2087711" cy="2089050"/>
            <a:chOff x="0" y="0"/>
            <a:chExt cx="3367440" cy="336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288369" y="4123972"/>
            <a:ext cx="2088157" cy="2086818"/>
            <a:chOff x="0" y="0"/>
            <a:chExt cx="3368160" cy="336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174096" y="5129662"/>
            <a:ext cx="2582745" cy="1431089"/>
            <a:chOff x="0" y="0"/>
            <a:chExt cx="4165920" cy="23083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00569E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014016" y="3722678"/>
            <a:ext cx="2578727" cy="1432874"/>
            <a:chOff x="0" y="0"/>
            <a:chExt cx="4159440" cy="23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00569E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114897" y="4121740"/>
            <a:ext cx="2087711" cy="2089050"/>
            <a:chOff x="0" y="0"/>
            <a:chExt cx="3367440" cy="33696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588726" y="4120401"/>
            <a:ext cx="2088157" cy="2086818"/>
            <a:chOff x="0" y="0"/>
            <a:chExt cx="3368160" cy="3366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983942" y="4389660"/>
            <a:ext cx="1071995" cy="1465071"/>
          </a:xfrm>
          <a:custGeom>
            <a:avLst/>
            <a:gdLst/>
            <a:ahLst/>
            <a:cxnLst/>
            <a:rect r="r" b="b" t="t" l="l"/>
            <a:pathLst>
              <a:path h="1465071" w="1071995">
                <a:moveTo>
                  <a:pt x="0" y="0"/>
                </a:moveTo>
                <a:lnTo>
                  <a:pt x="1071996" y="0"/>
                </a:lnTo>
                <a:lnTo>
                  <a:pt x="1071996" y="1465072"/>
                </a:lnTo>
                <a:lnTo>
                  <a:pt x="0" y="1465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316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423260" y="4467899"/>
            <a:ext cx="1252174" cy="1386833"/>
          </a:xfrm>
          <a:custGeom>
            <a:avLst/>
            <a:gdLst/>
            <a:ahLst/>
            <a:cxnLst/>
            <a:rect r="r" b="b" t="t" l="l"/>
            <a:pathLst>
              <a:path h="1386833" w="1252174">
                <a:moveTo>
                  <a:pt x="0" y="0"/>
                </a:moveTo>
                <a:lnTo>
                  <a:pt x="1252174" y="0"/>
                </a:lnTo>
                <a:lnTo>
                  <a:pt x="1252174" y="1386833"/>
                </a:lnTo>
                <a:lnTo>
                  <a:pt x="0" y="1386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036718" y="4497937"/>
            <a:ext cx="1662407" cy="1199428"/>
          </a:xfrm>
          <a:custGeom>
            <a:avLst/>
            <a:gdLst/>
            <a:ahLst/>
            <a:cxnLst/>
            <a:rect r="r" b="b" t="t" l="l"/>
            <a:pathLst>
              <a:path h="1199428" w="1662407">
                <a:moveTo>
                  <a:pt x="0" y="0"/>
                </a:moveTo>
                <a:lnTo>
                  <a:pt x="1662407" y="0"/>
                </a:lnTo>
                <a:lnTo>
                  <a:pt x="1662407" y="1199427"/>
                </a:lnTo>
                <a:lnTo>
                  <a:pt x="0" y="11994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692437" y="4442686"/>
            <a:ext cx="1307881" cy="1339543"/>
          </a:xfrm>
          <a:custGeom>
            <a:avLst/>
            <a:gdLst/>
            <a:ahLst/>
            <a:cxnLst/>
            <a:rect r="r" b="b" t="t" l="l"/>
            <a:pathLst>
              <a:path h="1339543" w="1307881">
                <a:moveTo>
                  <a:pt x="0" y="0"/>
                </a:moveTo>
                <a:lnTo>
                  <a:pt x="1307880" y="0"/>
                </a:lnTo>
                <a:lnTo>
                  <a:pt x="1307880" y="1339543"/>
                </a:lnTo>
                <a:lnTo>
                  <a:pt x="0" y="13395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645462" y="4515917"/>
            <a:ext cx="1247080" cy="1338815"/>
          </a:xfrm>
          <a:custGeom>
            <a:avLst/>
            <a:gdLst/>
            <a:ahLst/>
            <a:cxnLst/>
            <a:rect r="r" b="b" t="t" l="l"/>
            <a:pathLst>
              <a:path h="1338815" w="1247080">
                <a:moveTo>
                  <a:pt x="0" y="0"/>
                </a:moveTo>
                <a:lnTo>
                  <a:pt x="1247080" y="0"/>
                </a:lnTo>
                <a:lnTo>
                  <a:pt x="1247080" y="1338815"/>
                </a:lnTo>
                <a:lnTo>
                  <a:pt x="0" y="13388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907958" y="4612989"/>
            <a:ext cx="1562834" cy="1241742"/>
          </a:xfrm>
          <a:custGeom>
            <a:avLst/>
            <a:gdLst/>
            <a:ahLst/>
            <a:cxnLst/>
            <a:rect r="r" b="b" t="t" l="l"/>
            <a:pathLst>
              <a:path h="1241742" w="1562834">
                <a:moveTo>
                  <a:pt x="0" y="0"/>
                </a:moveTo>
                <a:lnTo>
                  <a:pt x="1562833" y="0"/>
                </a:lnTo>
                <a:lnTo>
                  <a:pt x="1562833" y="1241743"/>
                </a:lnTo>
                <a:lnTo>
                  <a:pt x="0" y="12417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453881" y="-1745253"/>
            <a:ext cx="7185105" cy="3011831"/>
            <a:chOff x="0" y="0"/>
            <a:chExt cx="1892373" cy="79323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892373" cy="793239"/>
            </a:xfrm>
            <a:custGeom>
              <a:avLst/>
              <a:gdLst/>
              <a:ahLst/>
              <a:cxnLst/>
              <a:rect r="r" b="b" t="t" l="l"/>
              <a:pathLst>
                <a:path h="793239" w="1892373">
                  <a:moveTo>
                    <a:pt x="54952" y="0"/>
                  </a:moveTo>
                  <a:lnTo>
                    <a:pt x="1837421" y="0"/>
                  </a:lnTo>
                  <a:cubicBezTo>
                    <a:pt x="1851995" y="0"/>
                    <a:pt x="1865973" y="5790"/>
                    <a:pt x="1876278" y="16095"/>
                  </a:cubicBezTo>
                  <a:cubicBezTo>
                    <a:pt x="1886584" y="26401"/>
                    <a:pt x="1892373" y="40378"/>
                    <a:pt x="1892373" y="54952"/>
                  </a:cubicBezTo>
                  <a:lnTo>
                    <a:pt x="1892373" y="738287"/>
                  </a:lnTo>
                  <a:cubicBezTo>
                    <a:pt x="1892373" y="752861"/>
                    <a:pt x="1886584" y="766839"/>
                    <a:pt x="1876278" y="777144"/>
                  </a:cubicBezTo>
                  <a:cubicBezTo>
                    <a:pt x="1865973" y="787450"/>
                    <a:pt x="1851995" y="793239"/>
                    <a:pt x="1837421" y="793239"/>
                  </a:cubicBezTo>
                  <a:lnTo>
                    <a:pt x="54952" y="793239"/>
                  </a:lnTo>
                  <a:cubicBezTo>
                    <a:pt x="40378" y="793239"/>
                    <a:pt x="26401" y="787450"/>
                    <a:pt x="16095" y="777144"/>
                  </a:cubicBezTo>
                  <a:cubicBezTo>
                    <a:pt x="5790" y="766839"/>
                    <a:pt x="0" y="752861"/>
                    <a:pt x="0" y="738287"/>
                  </a:cubicBezTo>
                  <a:lnTo>
                    <a:pt x="0" y="54952"/>
                  </a:lnTo>
                  <a:cubicBezTo>
                    <a:pt x="0" y="40378"/>
                    <a:pt x="5790" y="26401"/>
                    <a:pt x="16095" y="16095"/>
                  </a:cubicBezTo>
                  <a:cubicBezTo>
                    <a:pt x="26401" y="5790"/>
                    <a:pt x="40378" y="0"/>
                    <a:pt x="54952" y="0"/>
                  </a:cubicBezTo>
                  <a:close/>
                </a:path>
              </a:pathLst>
            </a:custGeom>
            <a:solidFill>
              <a:srgbClr val="19336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892373" cy="831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Our Project got through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515795" y="9695453"/>
            <a:ext cx="17214827" cy="2191112"/>
            <a:chOff x="0" y="0"/>
            <a:chExt cx="4533946" cy="57708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533946" cy="577083"/>
            </a:xfrm>
            <a:custGeom>
              <a:avLst/>
              <a:gdLst/>
              <a:ahLst/>
              <a:cxnLst/>
              <a:rect r="r" b="b" t="t" l="l"/>
              <a:pathLst>
                <a:path h="577083" w="4533946">
                  <a:moveTo>
                    <a:pt x="22936" y="0"/>
                  </a:moveTo>
                  <a:lnTo>
                    <a:pt x="4511010" y="0"/>
                  </a:lnTo>
                  <a:cubicBezTo>
                    <a:pt x="4517093" y="0"/>
                    <a:pt x="4522927" y="2416"/>
                    <a:pt x="4527228" y="6718"/>
                  </a:cubicBezTo>
                  <a:cubicBezTo>
                    <a:pt x="4531530" y="11019"/>
                    <a:pt x="4533946" y="16853"/>
                    <a:pt x="4533946" y="22936"/>
                  </a:cubicBezTo>
                  <a:lnTo>
                    <a:pt x="4533946" y="554147"/>
                  </a:lnTo>
                  <a:cubicBezTo>
                    <a:pt x="4533946" y="560230"/>
                    <a:pt x="4531530" y="566064"/>
                    <a:pt x="4527228" y="570365"/>
                  </a:cubicBezTo>
                  <a:cubicBezTo>
                    <a:pt x="4522927" y="574666"/>
                    <a:pt x="4517093" y="577083"/>
                    <a:pt x="4511010" y="577083"/>
                  </a:cubicBezTo>
                  <a:lnTo>
                    <a:pt x="22936" y="577083"/>
                  </a:lnTo>
                  <a:cubicBezTo>
                    <a:pt x="16853" y="577083"/>
                    <a:pt x="11019" y="574666"/>
                    <a:pt x="6718" y="570365"/>
                  </a:cubicBezTo>
                  <a:cubicBezTo>
                    <a:pt x="2416" y="566064"/>
                    <a:pt x="0" y="560230"/>
                    <a:pt x="0" y="554147"/>
                  </a:cubicBezTo>
                  <a:lnTo>
                    <a:pt x="0" y="22936"/>
                  </a:lnTo>
                  <a:cubicBezTo>
                    <a:pt x="0" y="16853"/>
                    <a:pt x="2416" y="11019"/>
                    <a:pt x="6718" y="6718"/>
                  </a:cubicBezTo>
                  <a:cubicBezTo>
                    <a:pt x="11019" y="2416"/>
                    <a:pt x="16853" y="0"/>
                    <a:pt x="22936" y="0"/>
                  </a:cubicBezTo>
                  <a:close/>
                </a:path>
              </a:pathLst>
            </a:custGeom>
            <a:solidFill>
              <a:srgbClr val="19336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4533946" cy="615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744950" y="-1543050"/>
            <a:ext cx="3086100" cy="3086100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5967859" y="129776"/>
            <a:ext cx="1762763" cy="1782165"/>
            <a:chOff x="0" y="0"/>
            <a:chExt cx="464267" cy="46937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64267" cy="469377"/>
            </a:xfrm>
            <a:custGeom>
              <a:avLst/>
              <a:gdLst/>
              <a:ahLst/>
              <a:cxnLst/>
              <a:rect r="r" b="b" t="t" l="l"/>
              <a:pathLst>
                <a:path h="469377" w="464267">
                  <a:moveTo>
                    <a:pt x="223988" y="0"/>
                  </a:moveTo>
                  <a:lnTo>
                    <a:pt x="240279" y="0"/>
                  </a:lnTo>
                  <a:cubicBezTo>
                    <a:pt x="299684" y="0"/>
                    <a:pt x="356656" y="23599"/>
                    <a:pt x="398662" y="65605"/>
                  </a:cubicBezTo>
                  <a:cubicBezTo>
                    <a:pt x="440668" y="107610"/>
                    <a:pt x="464267" y="164583"/>
                    <a:pt x="464267" y="223988"/>
                  </a:cubicBezTo>
                  <a:lnTo>
                    <a:pt x="464267" y="245389"/>
                  </a:lnTo>
                  <a:cubicBezTo>
                    <a:pt x="464267" y="369094"/>
                    <a:pt x="363984" y="469377"/>
                    <a:pt x="240279" y="469377"/>
                  </a:cubicBezTo>
                  <a:lnTo>
                    <a:pt x="223988" y="469377"/>
                  </a:lnTo>
                  <a:cubicBezTo>
                    <a:pt x="100283" y="469377"/>
                    <a:pt x="0" y="369094"/>
                    <a:pt x="0" y="245389"/>
                  </a:cubicBezTo>
                  <a:lnTo>
                    <a:pt x="0" y="223988"/>
                  </a:lnTo>
                  <a:cubicBezTo>
                    <a:pt x="0" y="100283"/>
                    <a:pt x="100283" y="0"/>
                    <a:pt x="223988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464267" cy="50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3221377" y="2007192"/>
            <a:ext cx="2467998" cy="117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b="true" sz="1367" spc="133">
                <a:solidFill>
                  <a:srgbClr val="040506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Design Data warehouse </a:t>
            </a:r>
          </a:p>
          <a:p>
            <a:pPr algn="ctr">
              <a:lnSpc>
                <a:spcPts val="1886"/>
              </a:lnSpc>
            </a:pPr>
            <a:r>
              <a:rPr lang="en-US" b="true" sz="1367" spc="133">
                <a:solidFill>
                  <a:srgbClr val="040506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with star Schema and Transform database to DWH with SSIS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158753" y="1485653"/>
            <a:ext cx="2407202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Create DWH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78436" y="2007192"/>
            <a:ext cx="2467998" cy="464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b="true" sz="1367" spc="133">
                <a:solidFill>
                  <a:srgbClr val="040506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Telecom_Churn from Kaggle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529676" y="1504703"/>
            <a:ext cx="2565518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Select Data Set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203292" y="7412134"/>
            <a:ext cx="2467998" cy="702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b="true" sz="1367" spc="133">
                <a:solidFill>
                  <a:srgbClr val="040506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Cleaning data in power query Load transformation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713659" y="6466571"/>
            <a:ext cx="3447263" cy="87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 Cleaning &amp; Transformation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164807" y="7107334"/>
            <a:ext cx="2467998" cy="940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b="true" sz="1367" spc="133">
                <a:solidFill>
                  <a:srgbClr val="040506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analyze data in multiple ways:- Using Power BI, Tableau and Excel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303379" y="6496315"/>
            <a:ext cx="2303992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Visualization 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203292" y="2007192"/>
            <a:ext cx="2467998" cy="940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b="true" sz="1367" spc="133">
                <a:solidFill>
                  <a:srgbClr val="040506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Design ERD &amp; tables and Transform dataset from Excel to database with SSIS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923667" y="1504703"/>
            <a:ext cx="3027248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Create Database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529676" y="6522651"/>
            <a:ext cx="2462354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 Analysis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524032" y="7101339"/>
            <a:ext cx="2467998" cy="940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b="true" sz="1367" spc="133">
                <a:solidFill>
                  <a:srgbClr val="040506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Analysis data with SSAS create cubes and generate Reports with SSRS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45564" t="0" r="-45564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97218" y="-297218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6"/>
                </a:lnTo>
                <a:lnTo>
                  <a:pt x="0" y="2651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53718" y="2460390"/>
            <a:ext cx="3953834" cy="1525182"/>
          </a:xfrm>
          <a:custGeom>
            <a:avLst/>
            <a:gdLst/>
            <a:ahLst/>
            <a:cxnLst/>
            <a:rect r="r" b="b" t="t" l="l"/>
            <a:pathLst>
              <a:path h="1525182" w="3953834">
                <a:moveTo>
                  <a:pt x="0" y="0"/>
                </a:moveTo>
                <a:lnTo>
                  <a:pt x="3953834" y="0"/>
                </a:lnTo>
                <a:lnTo>
                  <a:pt x="3953834" y="1525181"/>
                </a:lnTo>
                <a:lnTo>
                  <a:pt x="0" y="152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72793" y="4080821"/>
            <a:ext cx="10434893" cy="141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522"/>
              </a:lnSpc>
            </a:pPr>
            <a:r>
              <a:rPr lang="en-US" b="true" sz="8230" spc="502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399437"/>
            <a:ext cx="6033363" cy="79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Database Design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421329"/>
            <a:ext cx="5885945" cy="2380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2"/>
              </a:lnSpc>
            </a:pPr>
            <a:r>
              <a:rPr lang="en-US" sz="2230" spc="-44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Collecting and understanding data ensures a clear foundation. Cleaning enhances accuracy, and an ERD organizes the structure. Creating SQL tables and transferring data supports efficient analysis and decision-making.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225778" y="680965"/>
            <a:ext cx="1069016" cy="1069016"/>
          </a:xfrm>
          <a:custGeom>
            <a:avLst/>
            <a:gdLst/>
            <a:ahLst/>
            <a:cxnLst/>
            <a:rect r="r" b="b" t="t" l="l"/>
            <a:pathLst>
              <a:path h="1069016" w="1069016">
                <a:moveTo>
                  <a:pt x="0" y="0"/>
                </a:moveTo>
                <a:lnTo>
                  <a:pt x="1069016" y="0"/>
                </a:lnTo>
                <a:lnTo>
                  <a:pt x="1069016" y="1069016"/>
                </a:lnTo>
                <a:lnTo>
                  <a:pt x="0" y="1069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9589344" y="1062548"/>
            <a:ext cx="5768345" cy="42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b="true" sz="2382" spc="-47">
                <a:solidFill>
                  <a:srgbClr val="193361"/>
                </a:solidFill>
                <a:latin typeface="Poppins Bold"/>
                <a:ea typeface="Poppins Bold"/>
                <a:cs typeface="Poppins Bold"/>
                <a:sym typeface="Poppins Bold"/>
              </a:rPr>
              <a:t>Data Collection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25130" y="849112"/>
            <a:ext cx="851261" cy="611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819434" y="2092881"/>
            <a:ext cx="1069016" cy="1069016"/>
          </a:xfrm>
          <a:custGeom>
            <a:avLst/>
            <a:gdLst/>
            <a:ahLst/>
            <a:cxnLst/>
            <a:rect r="r" b="b" t="t" l="l"/>
            <a:pathLst>
              <a:path h="1069016" w="1069016">
                <a:moveTo>
                  <a:pt x="0" y="0"/>
                </a:moveTo>
                <a:lnTo>
                  <a:pt x="1069016" y="0"/>
                </a:lnTo>
                <a:lnTo>
                  <a:pt x="1069016" y="1069016"/>
                </a:lnTo>
                <a:lnTo>
                  <a:pt x="0" y="1069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10121104" y="2420561"/>
            <a:ext cx="5768345" cy="42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b="true" sz="2382" spc="-47">
                <a:solidFill>
                  <a:srgbClr val="193361"/>
                </a:solidFill>
                <a:latin typeface="Poppins Bold"/>
                <a:ea typeface="Poppins Bold"/>
                <a:cs typeface="Poppins Bold"/>
                <a:sym typeface="Poppins Bold"/>
              </a:rPr>
              <a:t>Understanding the 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28311" y="2288467"/>
            <a:ext cx="851261" cy="611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150086" y="3504797"/>
            <a:ext cx="1069016" cy="1069016"/>
          </a:xfrm>
          <a:custGeom>
            <a:avLst/>
            <a:gdLst/>
            <a:ahLst/>
            <a:cxnLst/>
            <a:rect r="r" b="b" t="t" l="l"/>
            <a:pathLst>
              <a:path h="1069016" w="1069016">
                <a:moveTo>
                  <a:pt x="0" y="0"/>
                </a:moveTo>
                <a:lnTo>
                  <a:pt x="1069016" y="0"/>
                </a:lnTo>
                <a:lnTo>
                  <a:pt x="1069016" y="1069016"/>
                </a:lnTo>
                <a:lnTo>
                  <a:pt x="0" y="1069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0495327" y="3875647"/>
            <a:ext cx="5768345" cy="42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b="true" sz="2382" spc="-47">
                <a:solidFill>
                  <a:srgbClr val="193361"/>
                </a:solidFill>
                <a:latin typeface="Poppins Bold"/>
                <a:ea typeface="Poppins Bold"/>
                <a:cs typeface="Poppins Bold"/>
                <a:sym typeface="Poppins Bold"/>
              </a:rPr>
              <a:t>Data Cleaning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63645" y="3665797"/>
            <a:ext cx="895559" cy="639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88"/>
              </a:lnSpc>
              <a:spcBef>
                <a:spcPct val="0"/>
              </a:spcBef>
            </a:pPr>
            <a:r>
              <a:rPr lang="en-US" sz="3777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263645" y="4936893"/>
            <a:ext cx="1069016" cy="1069016"/>
          </a:xfrm>
          <a:custGeom>
            <a:avLst/>
            <a:gdLst/>
            <a:ahLst/>
            <a:cxnLst/>
            <a:rect r="r" b="b" t="t" l="l"/>
            <a:pathLst>
              <a:path h="1069016" w="1069016">
                <a:moveTo>
                  <a:pt x="0" y="0"/>
                </a:moveTo>
                <a:lnTo>
                  <a:pt x="1069016" y="0"/>
                </a:lnTo>
                <a:lnTo>
                  <a:pt x="1069016" y="1069016"/>
                </a:lnTo>
                <a:lnTo>
                  <a:pt x="0" y="1069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0600576" y="5339649"/>
            <a:ext cx="5768345" cy="425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b="true" sz="2382" spc="-47">
                <a:solidFill>
                  <a:srgbClr val="193361"/>
                </a:solidFill>
                <a:latin typeface="Poppins Bold"/>
                <a:ea typeface="Poppins Bold"/>
                <a:cs typeface="Poppins Bold"/>
                <a:sym typeface="Poppins Bold"/>
              </a:rPr>
              <a:t>Design entity relation diagram ( ERD 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72523" y="5132479"/>
            <a:ext cx="851261" cy="611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379633" y="1263952"/>
            <a:ext cx="373607" cy="37360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897247" y="2560365"/>
            <a:ext cx="373607" cy="37360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299429" y="5322486"/>
            <a:ext cx="373607" cy="373607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264195" y="3838172"/>
            <a:ext cx="373607" cy="373607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8861588" y="6358334"/>
            <a:ext cx="1069016" cy="1069016"/>
          </a:xfrm>
          <a:custGeom>
            <a:avLst/>
            <a:gdLst/>
            <a:ahLst/>
            <a:cxnLst/>
            <a:rect r="r" b="b" t="t" l="l"/>
            <a:pathLst>
              <a:path h="1069016" w="1069016">
                <a:moveTo>
                  <a:pt x="0" y="0"/>
                </a:moveTo>
                <a:lnTo>
                  <a:pt x="1069016" y="0"/>
                </a:lnTo>
                <a:lnTo>
                  <a:pt x="1069016" y="1069016"/>
                </a:lnTo>
                <a:lnTo>
                  <a:pt x="0" y="1069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5" id="35"/>
          <p:cNvSpPr txBox="true"/>
          <p:nvPr/>
        </p:nvSpPr>
        <p:spPr>
          <a:xfrm rot="0">
            <a:off x="10285036" y="6828957"/>
            <a:ext cx="5768345" cy="42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b="true" sz="2382" spc="-47">
                <a:solidFill>
                  <a:srgbClr val="193361"/>
                </a:solidFill>
                <a:latin typeface="Poppins Bold"/>
                <a:ea typeface="Poppins Bold"/>
                <a:cs typeface="Poppins Bold"/>
                <a:sym typeface="Poppins Bold"/>
              </a:rPr>
              <a:t>Modeling and Mapping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970465" y="6553921"/>
            <a:ext cx="851261" cy="611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05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8077392" y="6715564"/>
            <a:ext cx="373607" cy="373607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8406806" y="7646691"/>
            <a:ext cx="1069016" cy="1069016"/>
          </a:xfrm>
          <a:custGeom>
            <a:avLst/>
            <a:gdLst/>
            <a:ahLst/>
            <a:cxnLst/>
            <a:rect r="r" b="b" t="t" l="l"/>
            <a:pathLst>
              <a:path h="1069016" w="1069016">
                <a:moveTo>
                  <a:pt x="0" y="0"/>
                </a:moveTo>
                <a:lnTo>
                  <a:pt x="1069016" y="0"/>
                </a:lnTo>
                <a:lnTo>
                  <a:pt x="1069016" y="1069016"/>
                </a:lnTo>
                <a:lnTo>
                  <a:pt x="0" y="1069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1" id="41"/>
          <p:cNvSpPr txBox="true"/>
          <p:nvPr/>
        </p:nvSpPr>
        <p:spPr>
          <a:xfrm rot="0">
            <a:off x="8515683" y="7842278"/>
            <a:ext cx="851261" cy="611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06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7633142" y="8013446"/>
            <a:ext cx="373607" cy="373607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7838777" y="8979019"/>
            <a:ext cx="1069016" cy="1069016"/>
          </a:xfrm>
          <a:custGeom>
            <a:avLst/>
            <a:gdLst/>
            <a:ahLst/>
            <a:cxnLst/>
            <a:rect r="r" b="b" t="t" l="l"/>
            <a:pathLst>
              <a:path h="1069016" w="1069016">
                <a:moveTo>
                  <a:pt x="0" y="0"/>
                </a:moveTo>
                <a:lnTo>
                  <a:pt x="1069016" y="0"/>
                </a:lnTo>
                <a:lnTo>
                  <a:pt x="1069016" y="1069016"/>
                </a:lnTo>
                <a:lnTo>
                  <a:pt x="0" y="1069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6" id="46"/>
          <p:cNvSpPr txBox="true"/>
          <p:nvPr/>
        </p:nvSpPr>
        <p:spPr>
          <a:xfrm rot="0">
            <a:off x="7947654" y="9174605"/>
            <a:ext cx="851261" cy="611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07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7058683" y="9181241"/>
            <a:ext cx="373607" cy="373607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9656019" y="8117314"/>
            <a:ext cx="5768345" cy="42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b="true" sz="2382" spc="-47">
                <a:solidFill>
                  <a:srgbClr val="193361"/>
                </a:solidFill>
                <a:latin typeface="Poppins Bold"/>
                <a:ea typeface="Poppins Bold"/>
                <a:cs typeface="Poppins Bold"/>
                <a:sym typeface="Poppins Bold"/>
              </a:rPr>
              <a:t>Creating Data Base Using SQL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026261" y="9469047"/>
            <a:ext cx="5768345" cy="42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b="true" sz="2382" spc="-47">
                <a:solidFill>
                  <a:srgbClr val="193361"/>
                </a:solidFill>
                <a:latin typeface="Poppins Bold"/>
                <a:ea typeface="Poppins Bold"/>
                <a:cs typeface="Poppins Bold"/>
                <a:sym typeface="Poppins Bold"/>
              </a:rPr>
              <a:t>Transferring the data into SQL</a:t>
            </a:r>
            <a:r>
              <a:rPr lang="en-US" b="true" sz="2382" spc="-47">
                <a:solidFill>
                  <a:srgbClr val="19336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5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2787" y="343236"/>
            <a:ext cx="17422427" cy="9600527"/>
          </a:xfrm>
          <a:custGeom>
            <a:avLst/>
            <a:gdLst/>
            <a:ahLst/>
            <a:cxnLst/>
            <a:rect r="r" b="b" t="t" l="l"/>
            <a:pathLst>
              <a:path h="9600527" w="17422427">
                <a:moveTo>
                  <a:pt x="0" y="0"/>
                </a:moveTo>
                <a:lnTo>
                  <a:pt x="17422426" y="0"/>
                </a:lnTo>
                <a:lnTo>
                  <a:pt x="17422426" y="9600528"/>
                </a:lnTo>
                <a:lnTo>
                  <a:pt x="0" y="9600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7" t="0" r="-126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1365" y="-19050"/>
            <a:ext cx="4690758" cy="1509038"/>
            <a:chOff x="0" y="0"/>
            <a:chExt cx="1235426" cy="3974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5426" cy="397442"/>
            </a:xfrm>
            <a:custGeom>
              <a:avLst/>
              <a:gdLst/>
              <a:ahLst/>
              <a:cxnLst/>
              <a:rect r="r" b="b" t="t" l="l"/>
              <a:pathLst>
                <a:path h="397442" w="1235426">
                  <a:moveTo>
                    <a:pt x="84174" y="0"/>
                  </a:moveTo>
                  <a:lnTo>
                    <a:pt x="1151252" y="0"/>
                  </a:lnTo>
                  <a:cubicBezTo>
                    <a:pt x="1197740" y="0"/>
                    <a:pt x="1235426" y="37686"/>
                    <a:pt x="1235426" y="84174"/>
                  </a:cubicBezTo>
                  <a:lnTo>
                    <a:pt x="1235426" y="313269"/>
                  </a:lnTo>
                  <a:cubicBezTo>
                    <a:pt x="1235426" y="359756"/>
                    <a:pt x="1197740" y="397442"/>
                    <a:pt x="1151252" y="397442"/>
                  </a:cubicBezTo>
                  <a:lnTo>
                    <a:pt x="84174" y="397442"/>
                  </a:lnTo>
                  <a:cubicBezTo>
                    <a:pt x="37686" y="397442"/>
                    <a:pt x="0" y="359756"/>
                    <a:pt x="0" y="313269"/>
                  </a:cubicBezTo>
                  <a:lnTo>
                    <a:pt x="0" y="84174"/>
                  </a:lnTo>
                  <a:cubicBezTo>
                    <a:pt x="0" y="37686"/>
                    <a:pt x="37686" y="0"/>
                    <a:pt x="84174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235426" cy="464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4759"/>
                </a:lnSpc>
              </a:pPr>
              <a:r>
                <a:rPr lang="en-US" b="true" sz="33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             ERD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797632" y="137814"/>
            <a:ext cx="1195310" cy="1195310"/>
          </a:xfrm>
          <a:custGeom>
            <a:avLst/>
            <a:gdLst/>
            <a:ahLst/>
            <a:cxnLst/>
            <a:rect r="r" b="b" t="t" l="l"/>
            <a:pathLst>
              <a:path h="1195310" w="1195310">
                <a:moveTo>
                  <a:pt x="0" y="0"/>
                </a:moveTo>
                <a:lnTo>
                  <a:pt x="1195310" y="0"/>
                </a:lnTo>
                <a:lnTo>
                  <a:pt x="1195310" y="1195310"/>
                </a:lnTo>
                <a:lnTo>
                  <a:pt x="0" y="1195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66945" y="7600148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3352" y="306745"/>
            <a:ext cx="8723240" cy="9258157"/>
          </a:xfrm>
          <a:custGeom>
            <a:avLst/>
            <a:gdLst/>
            <a:ahLst/>
            <a:cxnLst/>
            <a:rect r="r" b="b" t="t" l="l"/>
            <a:pathLst>
              <a:path h="9258157" w="8723240">
                <a:moveTo>
                  <a:pt x="0" y="0"/>
                </a:moveTo>
                <a:lnTo>
                  <a:pt x="8723240" y="0"/>
                </a:lnTo>
                <a:lnTo>
                  <a:pt x="8723240" y="9258158"/>
                </a:lnTo>
                <a:lnTo>
                  <a:pt x="0" y="9258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6" t="-1035" r="-82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1365" y="-19050"/>
            <a:ext cx="4690758" cy="1509038"/>
            <a:chOff x="0" y="0"/>
            <a:chExt cx="1235426" cy="3974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5426" cy="397442"/>
            </a:xfrm>
            <a:custGeom>
              <a:avLst/>
              <a:gdLst/>
              <a:ahLst/>
              <a:cxnLst/>
              <a:rect r="r" b="b" t="t" l="l"/>
              <a:pathLst>
                <a:path h="397442" w="1235426">
                  <a:moveTo>
                    <a:pt x="84174" y="0"/>
                  </a:moveTo>
                  <a:lnTo>
                    <a:pt x="1151252" y="0"/>
                  </a:lnTo>
                  <a:cubicBezTo>
                    <a:pt x="1197740" y="0"/>
                    <a:pt x="1235426" y="37686"/>
                    <a:pt x="1235426" y="84174"/>
                  </a:cubicBezTo>
                  <a:lnTo>
                    <a:pt x="1235426" y="313269"/>
                  </a:lnTo>
                  <a:cubicBezTo>
                    <a:pt x="1235426" y="359756"/>
                    <a:pt x="1197740" y="397442"/>
                    <a:pt x="1151252" y="397442"/>
                  </a:cubicBezTo>
                  <a:lnTo>
                    <a:pt x="84174" y="397442"/>
                  </a:lnTo>
                  <a:cubicBezTo>
                    <a:pt x="37686" y="397442"/>
                    <a:pt x="0" y="359756"/>
                    <a:pt x="0" y="313269"/>
                  </a:cubicBezTo>
                  <a:lnTo>
                    <a:pt x="0" y="84174"/>
                  </a:lnTo>
                  <a:cubicBezTo>
                    <a:pt x="0" y="37686"/>
                    <a:pt x="37686" y="0"/>
                    <a:pt x="84174" y="0"/>
                  </a:cubicBezTo>
                  <a:close/>
                </a:path>
              </a:pathLst>
            </a:custGeom>
            <a:solidFill>
              <a:srgbClr val="1933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235426" cy="464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759"/>
                </a:lnSpc>
              </a:pPr>
              <a:r>
                <a:rPr lang="en-US" sz="3399" b="true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    Mapping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783732" y="192317"/>
            <a:ext cx="1011871" cy="1086304"/>
          </a:xfrm>
          <a:custGeom>
            <a:avLst/>
            <a:gdLst/>
            <a:ahLst/>
            <a:cxnLst/>
            <a:rect r="r" b="b" t="t" l="l"/>
            <a:pathLst>
              <a:path h="1086304" w="1011871">
                <a:moveTo>
                  <a:pt x="0" y="0"/>
                </a:moveTo>
                <a:lnTo>
                  <a:pt x="1011871" y="0"/>
                </a:lnTo>
                <a:lnTo>
                  <a:pt x="1011871" y="1086304"/>
                </a:lnTo>
                <a:lnTo>
                  <a:pt x="0" y="10863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55877" y="-1513098"/>
            <a:ext cx="2892847" cy="289284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259300" y="-2057400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CCE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45683" y="9763732"/>
            <a:ext cx="18579365" cy="3086100"/>
            <a:chOff x="0" y="0"/>
            <a:chExt cx="4893331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93331" cy="812800"/>
            </a:xfrm>
            <a:custGeom>
              <a:avLst/>
              <a:gdLst/>
              <a:ahLst/>
              <a:cxnLst/>
              <a:rect r="r" b="b" t="t" l="l"/>
              <a:pathLst>
                <a:path h="812800" w="4893331">
                  <a:moveTo>
                    <a:pt x="21251" y="0"/>
                  </a:moveTo>
                  <a:lnTo>
                    <a:pt x="4872079" y="0"/>
                  </a:lnTo>
                  <a:cubicBezTo>
                    <a:pt x="4883816" y="0"/>
                    <a:pt x="4893331" y="9515"/>
                    <a:pt x="4893331" y="21251"/>
                  </a:cubicBezTo>
                  <a:lnTo>
                    <a:pt x="4893331" y="791549"/>
                  </a:lnTo>
                  <a:cubicBezTo>
                    <a:pt x="4893331" y="803285"/>
                    <a:pt x="4883816" y="812800"/>
                    <a:pt x="4872079" y="812800"/>
                  </a:cubicBezTo>
                  <a:lnTo>
                    <a:pt x="21251" y="812800"/>
                  </a:lnTo>
                  <a:cubicBezTo>
                    <a:pt x="9515" y="812800"/>
                    <a:pt x="0" y="803285"/>
                    <a:pt x="0" y="791549"/>
                  </a:cubicBezTo>
                  <a:lnTo>
                    <a:pt x="0" y="21251"/>
                  </a:lnTo>
                  <a:cubicBezTo>
                    <a:pt x="0" y="9515"/>
                    <a:pt x="9515" y="0"/>
                    <a:pt x="21251" y="0"/>
                  </a:cubicBezTo>
                  <a:close/>
                </a:path>
              </a:pathLst>
            </a:custGeom>
            <a:solidFill>
              <a:srgbClr val="19336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9333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01626" y="-1100058"/>
            <a:ext cx="11708176" cy="1617378"/>
            <a:chOff x="0" y="0"/>
            <a:chExt cx="3083635" cy="425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83635" cy="425976"/>
            </a:xfrm>
            <a:custGeom>
              <a:avLst/>
              <a:gdLst/>
              <a:ahLst/>
              <a:cxnLst/>
              <a:rect r="r" b="b" t="t" l="l"/>
              <a:pathLst>
                <a:path h="425976" w="3083635">
                  <a:moveTo>
                    <a:pt x="33723" y="0"/>
                  </a:moveTo>
                  <a:lnTo>
                    <a:pt x="3049912" y="0"/>
                  </a:lnTo>
                  <a:cubicBezTo>
                    <a:pt x="3068536" y="0"/>
                    <a:pt x="3083635" y="15098"/>
                    <a:pt x="3083635" y="33723"/>
                  </a:cubicBezTo>
                  <a:lnTo>
                    <a:pt x="3083635" y="392253"/>
                  </a:lnTo>
                  <a:cubicBezTo>
                    <a:pt x="3083635" y="401197"/>
                    <a:pt x="3080082" y="409775"/>
                    <a:pt x="3073758" y="416099"/>
                  </a:cubicBezTo>
                  <a:cubicBezTo>
                    <a:pt x="3067433" y="422423"/>
                    <a:pt x="3058856" y="425976"/>
                    <a:pt x="3049912" y="425976"/>
                  </a:cubicBezTo>
                  <a:lnTo>
                    <a:pt x="33723" y="425976"/>
                  </a:lnTo>
                  <a:cubicBezTo>
                    <a:pt x="24779" y="425976"/>
                    <a:pt x="16202" y="422423"/>
                    <a:pt x="9877" y="416099"/>
                  </a:cubicBezTo>
                  <a:cubicBezTo>
                    <a:pt x="3553" y="409775"/>
                    <a:pt x="0" y="401197"/>
                    <a:pt x="0" y="392253"/>
                  </a:cubicBezTo>
                  <a:lnTo>
                    <a:pt x="0" y="33723"/>
                  </a:lnTo>
                  <a:cubicBezTo>
                    <a:pt x="0" y="24779"/>
                    <a:pt x="3553" y="16202"/>
                    <a:pt x="9877" y="9877"/>
                  </a:cubicBezTo>
                  <a:cubicBezTo>
                    <a:pt x="16202" y="3553"/>
                    <a:pt x="24779" y="0"/>
                    <a:pt x="33723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83635" cy="464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5522487" cy="1442724"/>
            <a:chOff x="0" y="0"/>
            <a:chExt cx="1454482" cy="3799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54482" cy="379977"/>
            </a:xfrm>
            <a:custGeom>
              <a:avLst/>
              <a:gdLst/>
              <a:ahLst/>
              <a:cxnLst/>
              <a:rect r="r" b="b" t="t" l="l"/>
              <a:pathLst>
                <a:path h="379977" w="1454482">
                  <a:moveTo>
                    <a:pt x="71496" y="0"/>
                  </a:moveTo>
                  <a:lnTo>
                    <a:pt x="1382986" y="0"/>
                  </a:lnTo>
                  <a:cubicBezTo>
                    <a:pt x="1422472" y="0"/>
                    <a:pt x="1454482" y="32010"/>
                    <a:pt x="1454482" y="71496"/>
                  </a:cubicBezTo>
                  <a:lnTo>
                    <a:pt x="1454482" y="308480"/>
                  </a:lnTo>
                  <a:cubicBezTo>
                    <a:pt x="1454482" y="347967"/>
                    <a:pt x="1422472" y="379977"/>
                    <a:pt x="1382986" y="379977"/>
                  </a:cubicBezTo>
                  <a:lnTo>
                    <a:pt x="71496" y="379977"/>
                  </a:lnTo>
                  <a:cubicBezTo>
                    <a:pt x="52534" y="379977"/>
                    <a:pt x="34349" y="372444"/>
                    <a:pt x="20941" y="359036"/>
                  </a:cubicBezTo>
                  <a:cubicBezTo>
                    <a:pt x="7533" y="345628"/>
                    <a:pt x="0" y="327442"/>
                    <a:pt x="0" y="308480"/>
                  </a:cubicBezTo>
                  <a:lnTo>
                    <a:pt x="0" y="71496"/>
                  </a:lnTo>
                  <a:cubicBezTo>
                    <a:pt x="0" y="32010"/>
                    <a:pt x="32010" y="0"/>
                    <a:pt x="71496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54482" cy="437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Transfer data to SQL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847004" y="1610752"/>
            <a:ext cx="14082515" cy="3975161"/>
          </a:xfrm>
          <a:custGeom>
            <a:avLst/>
            <a:gdLst/>
            <a:ahLst/>
            <a:cxnLst/>
            <a:rect r="r" b="b" t="t" l="l"/>
            <a:pathLst>
              <a:path h="3975161" w="14082515">
                <a:moveTo>
                  <a:pt x="0" y="0"/>
                </a:moveTo>
                <a:lnTo>
                  <a:pt x="14082514" y="0"/>
                </a:lnTo>
                <a:lnTo>
                  <a:pt x="14082514" y="3975161"/>
                </a:lnTo>
                <a:lnTo>
                  <a:pt x="0" y="3975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9" t="0" r="-33544" b="-1020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47004" y="5757363"/>
            <a:ext cx="14082515" cy="3930032"/>
          </a:xfrm>
          <a:custGeom>
            <a:avLst/>
            <a:gdLst/>
            <a:ahLst/>
            <a:cxnLst/>
            <a:rect r="r" b="b" t="t" l="l"/>
            <a:pathLst>
              <a:path h="3930032" w="14082515">
                <a:moveTo>
                  <a:pt x="0" y="0"/>
                </a:moveTo>
                <a:lnTo>
                  <a:pt x="14082514" y="0"/>
                </a:lnTo>
                <a:lnTo>
                  <a:pt x="14082514" y="3930032"/>
                </a:lnTo>
                <a:lnTo>
                  <a:pt x="0" y="3930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9863" b="-5784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7109187"/>
            <a:ext cx="1028700" cy="3177813"/>
            <a:chOff x="0" y="0"/>
            <a:chExt cx="812800" cy="2510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510865"/>
            </a:xfrm>
            <a:custGeom>
              <a:avLst/>
              <a:gdLst/>
              <a:ahLst/>
              <a:cxnLst/>
              <a:rect r="r" b="b" t="t" l="l"/>
              <a:pathLst>
                <a:path h="251086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691821"/>
            <a:ext cx="17259300" cy="595179"/>
            <a:chOff x="0" y="0"/>
            <a:chExt cx="13636978" cy="4702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36978" cy="470265"/>
            </a:xfrm>
            <a:custGeom>
              <a:avLst/>
              <a:gdLst/>
              <a:ahLst/>
              <a:cxnLst/>
              <a:rect r="r" b="b" t="t" l="l"/>
              <a:pathLst>
                <a:path h="470265" w="13636978">
                  <a:moveTo>
                    <a:pt x="0" y="0"/>
                  </a:moveTo>
                  <a:lnTo>
                    <a:pt x="13636978" y="0"/>
                  </a:lnTo>
                  <a:lnTo>
                    <a:pt x="13636978" y="470265"/>
                  </a:lnTo>
                  <a:lnTo>
                    <a:pt x="0" y="4702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636978" cy="508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0"/>
            <a:ext cx="1028700" cy="10287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609914" y="0"/>
            <a:ext cx="1694792" cy="10287000"/>
            <a:chOff x="0" y="0"/>
            <a:chExt cx="446365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636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46365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794692" y="-181358"/>
            <a:ext cx="5112025" cy="1391416"/>
            <a:chOff x="0" y="0"/>
            <a:chExt cx="1346377" cy="3664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46377" cy="366463"/>
            </a:xfrm>
            <a:custGeom>
              <a:avLst/>
              <a:gdLst/>
              <a:ahLst/>
              <a:cxnLst/>
              <a:rect r="r" b="b" t="t" l="l"/>
              <a:pathLst>
                <a:path h="366463" w="1346377">
                  <a:moveTo>
                    <a:pt x="77237" y="0"/>
                  </a:moveTo>
                  <a:lnTo>
                    <a:pt x="1269140" y="0"/>
                  </a:lnTo>
                  <a:cubicBezTo>
                    <a:pt x="1311797" y="0"/>
                    <a:pt x="1346377" y="34580"/>
                    <a:pt x="1346377" y="77237"/>
                  </a:cubicBezTo>
                  <a:lnTo>
                    <a:pt x="1346377" y="289226"/>
                  </a:lnTo>
                  <a:cubicBezTo>
                    <a:pt x="1346377" y="309711"/>
                    <a:pt x="1338240" y="329356"/>
                    <a:pt x="1323755" y="343841"/>
                  </a:cubicBezTo>
                  <a:cubicBezTo>
                    <a:pt x="1309270" y="358326"/>
                    <a:pt x="1289624" y="366463"/>
                    <a:pt x="1269140" y="366463"/>
                  </a:cubicBezTo>
                  <a:lnTo>
                    <a:pt x="77237" y="366463"/>
                  </a:lnTo>
                  <a:cubicBezTo>
                    <a:pt x="56753" y="366463"/>
                    <a:pt x="37107" y="358326"/>
                    <a:pt x="22622" y="343841"/>
                  </a:cubicBezTo>
                  <a:cubicBezTo>
                    <a:pt x="8137" y="329356"/>
                    <a:pt x="0" y="309711"/>
                    <a:pt x="0" y="289226"/>
                  </a:cubicBezTo>
                  <a:lnTo>
                    <a:pt x="0" y="77237"/>
                  </a:lnTo>
                  <a:cubicBezTo>
                    <a:pt x="0" y="56753"/>
                    <a:pt x="8137" y="37107"/>
                    <a:pt x="22622" y="22622"/>
                  </a:cubicBezTo>
                  <a:cubicBezTo>
                    <a:pt x="37107" y="8137"/>
                    <a:pt x="56753" y="0"/>
                    <a:pt x="77237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46377" cy="423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Database Diagram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729408" y="1262171"/>
            <a:ext cx="14829183" cy="8429650"/>
          </a:xfrm>
          <a:custGeom>
            <a:avLst/>
            <a:gdLst/>
            <a:ahLst/>
            <a:cxnLst/>
            <a:rect r="r" b="b" t="t" l="l"/>
            <a:pathLst>
              <a:path h="8429650" w="14829183">
                <a:moveTo>
                  <a:pt x="0" y="0"/>
                </a:moveTo>
                <a:lnTo>
                  <a:pt x="14829184" y="0"/>
                </a:lnTo>
                <a:lnTo>
                  <a:pt x="14829184" y="8429650"/>
                </a:lnTo>
                <a:lnTo>
                  <a:pt x="0" y="842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31" t="-774" r="-1431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021269" y="250241"/>
            <a:ext cx="1977164" cy="197716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DAGOagWOzcA</dc:identifier>
  <dcterms:modified xsi:type="dcterms:W3CDTF">2011-08-01T06:04:30Z</dcterms:modified>
  <cp:revision>1</cp:revision>
  <dc:title>SK Telecome Project</dc:title>
</cp:coreProperties>
</file>